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9" r:id="rId2"/>
    <p:sldId id="260" r:id="rId3"/>
    <p:sldId id="261" r:id="rId4"/>
    <p:sldId id="262" r:id="rId5"/>
    <p:sldId id="263" r:id="rId6"/>
    <p:sldId id="264" r:id="rId7"/>
    <p:sldId id="265" r:id="rId8"/>
    <p:sldId id="266" r:id="rId9"/>
    <p:sldId id="267" r:id="rId10"/>
    <p:sldId id="26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60" autoAdjust="0"/>
    <p:restoredTop sz="94660"/>
  </p:normalViewPr>
  <p:slideViewPr>
    <p:cSldViewPr snapToGrid="0">
      <p:cViewPr varScale="1">
        <p:scale>
          <a:sx n="73" d="100"/>
          <a:sy n="73" d="100"/>
        </p:scale>
        <p:origin x="111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B98F8E-DEF2-48C1-9EAF-91D2447693B6}" type="datetimeFigureOut">
              <a:rPr lang="en-US" smtClean="0"/>
              <a:t>8/3/2017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5DAE56-EB69-4831-BD00-A13B36684023}" type="slidenum">
              <a:rPr lang="en-US" smtClean="0"/>
              <a:t>‹#›</a:t>
            </a:fld>
            <a:endParaRPr lang="en-US"/>
          </a:p>
        </p:txBody>
      </p:sp>
    </p:spTree>
    <p:extLst>
      <p:ext uri="{BB962C8B-B14F-4D97-AF65-F5344CB8AC3E}">
        <p14:creationId xmlns:p14="http://schemas.microsoft.com/office/powerpoint/2010/main" val="2752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pPr>
              <a:defRPr/>
            </a:pPr>
            <a:fld id="{4BE0D269-DFA8-4B5A-8736-71FF62385175}" type="slidenum">
              <a:rPr lang="en-GB" smtClean="0"/>
              <a:pPr>
                <a:defRPr/>
              </a:pPr>
              <a:t>1</a:t>
            </a:fld>
            <a:endParaRPr lang="en-GB" dirty="0"/>
          </a:p>
        </p:txBody>
      </p:sp>
    </p:spTree>
    <p:extLst>
      <p:ext uri="{BB962C8B-B14F-4D97-AF65-F5344CB8AC3E}">
        <p14:creationId xmlns:p14="http://schemas.microsoft.com/office/powerpoint/2010/main" val="4087173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dirty="0" smtClean="0"/>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FE984BF4-4F94-4116-B68A-7563310F1532}" type="slidenum">
              <a:rPr lang="en-GB" smtClean="0"/>
              <a:pPr>
                <a:defRPr/>
              </a:pPr>
              <a:t>10</a:t>
            </a:fld>
            <a:endParaRPr lang="en-GB" dirty="0" smtClean="0"/>
          </a:p>
        </p:txBody>
      </p:sp>
    </p:spTree>
    <p:extLst>
      <p:ext uri="{BB962C8B-B14F-4D97-AF65-F5344CB8AC3E}">
        <p14:creationId xmlns:p14="http://schemas.microsoft.com/office/powerpoint/2010/main" val="4202563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pPr>
              <a:defRPr/>
            </a:pPr>
            <a:fld id="{4BE0D269-DFA8-4B5A-8736-71FF62385175}" type="slidenum">
              <a:rPr lang="en-GB" smtClean="0"/>
              <a:pPr>
                <a:defRPr/>
              </a:pPr>
              <a:t>2</a:t>
            </a:fld>
            <a:endParaRPr lang="en-GB" dirty="0"/>
          </a:p>
        </p:txBody>
      </p:sp>
    </p:spTree>
    <p:extLst>
      <p:ext uri="{BB962C8B-B14F-4D97-AF65-F5344CB8AC3E}">
        <p14:creationId xmlns:p14="http://schemas.microsoft.com/office/powerpoint/2010/main" val="25456694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pPr>
              <a:defRPr/>
            </a:pPr>
            <a:fld id="{4BE0D269-DFA8-4B5A-8736-71FF62385175}" type="slidenum">
              <a:rPr lang="en-GB" smtClean="0"/>
              <a:pPr>
                <a:defRPr/>
              </a:pPr>
              <a:t>3</a:t>
            </a:fld>
            <a:endParaRPr lang="en-GB" dirty="0"/>
          </a:p>
        </p:txBody>
      </p:sp>
    </p:spTree>
    <p:extLst>
      <p:ext uri="{BB962C8B-B14F-4D97-AF65-F5344CB8AC3E}">
        <p14:creationId xmlns:p14="http://schemas.microsoft.com/office/powerpoint/2010/main" val="3807138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pPr>
              <a:defRPr/>
            </a:pPr>
            <a:fld id="{4BE0D269-DFA8-4B5A-8736-71FF62385175}" type="slidenum">
              <a:rPr lang="en-GB" smtClean="0"/>
              <a:pPr>
                <a:defRPr/>
              </a:pPr>
              <a:t>4</a:t>
            </a:fld>
            <a:endParaRPr lang="en-GB" dirty="0"/>
          </a:p>
        </p:txBody>
      </p:sp>
    </p:spTree>
    <p:extLst>
      <p:ext uri="{BB962C8B-B14F-4D97-AF65-F5344CB8AC3E}">
        <p14:creationId xmlns:p14="http://schemas.microsoft.com/office/powerpoint/2010/main" val="8992958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pPr>
              <a:defRPr/>
            </a:pPr>
            <a:fld id="{4BE0D269-DFA8-4B5A-8736-71FF62385175}" type="slidenum">
              <a:rPr lang="en-GB" smtClean="0"/>
              <a:pPr>
                <a:defRPr/>
              </a:pPr>
              <a:t>5</a:t>
            </a:fld>
            <a:endParaRPr lang="en-GB" dirty="0"/>
          </a:p>
        </p:txBody>
      </p:sp>
    </p:spTree>
    <p:extLst>
      <p:ext uri="{BB962C8B-B14F-4D97-AF65-F5344CB8AC3E}">
        <p14:creationId xmlns:p14="http://schemas.microsoft.com/office/powerpoint/2010/main" val="37033294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pPr>
              <a:defRPr/>
            </a:pPr>
            <a:fld id="{4BE0D269-DFA8-4B5A-8736-71FF62385175}" type="slidenum">
              <a:rPr lang="en-GB" smtClean="0"/>
              <a:pPr>
                <a:defRPr/>
              </a:pPr>
              <a:t>6</a:t>
            </a:fld>
            <a:endParaRPr lang="en-GB" dirty="0"/>
          </a:p>
        </p:txBody>
      </p:sp>
    </p:spTree>
    <p:extLst>
      <p:ext uri="{BB962C8B-B14F-4D97-AF65-F5344CB8AC3E}">
        <p14:creationId xmlns:p14="http://schemas.microsoft.com/office/powerpoint/2010/main" val="38704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pPr>
              <a:defRPr/>
            </a:pPr>
            <a:fld id="{4BE0D269-DFA8-4B5A-8736-71FF62385175}" type="slidenum">
              <a:rPr lang="en-GB" smtClean="0"/>
              <a:pPr>
                <a:defRPr/>
              </a:pPr>
              <a:t>7</a:t>
            </a:fld>
            <a:endParaRPr lang="en-GB" dirty="0"/>
          </a:p>
        </p:txBody>
      </p:sp>
    </p:spTree>
    <p:extLst>
      <p:ext uri="{BB962C8B-B14F-4D97-AF65-F5344CB8AC3E}">
        <p14:creationId xmlns:p14="http://schemas.microsoft.com/office/powerpoint/2010/main" val="32167610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pPr>
              <a:defRPr/>
            </a:pPr>
            <a:fld id="{4BE0D269-DFA8-4B5A-8736-71FF62385175}" type="slidenum">
              <a:rPr lang="en-GB" smtClean="0"/>
              <a:pPr>
                <a:defRPr/>
              </a:pPr>
              <a:t>8</a:t>
            </a:fld>
            <a:endParaRPr lang="en-GB" dirty="0"/>
          </a:p>
        </p:txBody>
      </p:sp>
    </p:spTree>
    <p:extLst>
      <p:ext uri="{BB962C8B-B14F-4D97-AF65-F5344CB8AC3E}">
        <p14:creationId xmlns:p14="http://schemas.microsoft.com/office/powerpoint/2010/main" val="14582957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pPr>
              <a:defRPr/>
            </a:pPr>
            <a:fld id="{4BE0D269-DFA8-4B5A-8736-71FF62385175}" type="slidenum">
              <a:rPr lang="en-GB" smtClean="0"/>
              <a:pPr>
                <a:defRPr/>
              </a:pPr>
              <a:t>9</a:t>
            </a:fld>
            <a:endParaRPr lang="en-GB" dirty="0"/>
          </a:p>
        </p:txBody>
      </p:sp>
    </p:spTree>
    <p:extLst>
      <p:ext uri="{BB962C8B-B14F-4D97-AF65-F5344CB8AC3E}">
        <p14:creationId xmlns:p14="http://schemas.microsoft.com/office/powerpoint/2010/main" val="2831104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1724472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382778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803233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673608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810534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5E7622-DAD5-41AA-819E-49792C4AB695}"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2839207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5E7622-DAD5-41AA-819E-49792C4AB695}" type="datetimeFigureOut">
              <a:rPr lang="en-US" smtClean="0"/>
              <a:t>8/3/2017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666868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5E7622-DAD5-41AA-819E-49792C4AB695}" type="datetimeFigureOut">
              <a:rPr lang="en-US" smtClean="0"/>
              <a:t>8/3/2017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830482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5E7622-DAD5-41AA-819E-49792C4AB695}" type="datetimeFigureOut">
              <a:rPr lang="en-US" smtClean="0"/>
              <a:t>8/3/2017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1361423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5E7622-DAD5-41AA-819E-49792C4AB695}"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2031210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5E7622-DAD5-41AA-819E-49792C4AB695}"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688535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r="-2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5E7622-DAD5-41AA-819E-49792C4AB695}" type="datetimeFigureOut">
              <a:rPr lang="en-US" smtClean="0"/>
              <a:t>8/3/2017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ADD6E1-04C9-4167-9213-F7EFBAA0C627}" type="slidenum">
              <a:rPr lang="en-US" smtClean="0"/>
              <a:t>‹#›</a:t>
            </a:fld>
            <a:endParaRPr lang="en-US"/>
          </a:p>
        </p:txBody>
      </p:sp>
    </p:spTree>
    <p:extLst>
      <p:ext uri="{BB962C8B-B14F-4D97-AF65-F5344CB8AC3E}">
        <p14:creationId xmlns:p14="http://schemas.microsoft.com/office/powerpoint/2010/main" val="18671429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arget="../media/image2.jpeg" Type="http://schemas.openxmlformats.org/officeDocument/2006/relationships/image"/><Relationship Id="rId2" Target="../notesSlides/notesSlide1.xml" Type="http://schemas.openxmlformats.org/officeDocument/2006/relationships/notesSlide"/><Relationship Id="rId1" Target="../slideLayouts/slideLayout2.xml" Type="http://schemas.openxmlformats.org/officeDocument/2006/relationships/slideLayout"/><Relationship Id="rId4" Target="../media/image3.jpeg" Type="http://schemas.openxmlformats.org/officeDocument/2006/relationships/image"/></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Idi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7646" y="188640"/>
            <a:ext cx="7929154" cy="864096"/>
          </a:xfrm>
        </p:spPr>
        <p:txBody>
          <a:bodyPr/>
          <a:lstStyle/>
          <a:p>
            <a:pPr algn="l"/>
            <a:r>
              <a:rPr lang="nl-NL" sz="1800" b="1" dirty="0" smtClean="0">
                <a:solidFill>
                  <a:schemeClr val="accent1">
                    <a:lumMod val="75000"/>
                  </a:schemeClr>
                </a:solidFill>
              </a:rPr>
              <a:t>Water </a:t>
            </a:r>
            <a:r>
              <a:rPr lang="nl-NL" sz="1800" b="1" dirty="0" smtClean="0">
                <a:solidFill>
                  <a:schemeClr val="accent1">
                    <a:lumMod val="75000"/>
                  </a:schemeClr>
                </a:solidFill>
              </a:rPr>
              <a:t>SectorTrust </a:t>
            </a:r>
            <a:r>
              <a:rPr lang="nl-NL" sz="1800" b="1" dirty="0" smtClean="0">
                <a:solidFill>
                  <a:schemeClr val="accent1">
                    <a:lumMod val="75000"/>
                  </a:schemeClr>
                </a:solidFill>
              </a:rPr>
              <a:t>Fund</a:t>
            </a:r>
            <a:r>
              <a:rPr lang="nl-NL" sz="3200" b="1" dirty="0" smtClean="0">
                <a:solidFill>
                  <a:schemeClr val="accent1">
                    <a:lumMod val="75000"/>
                  </a:schemeClr>
                </a:solidFill>
              </a:rPr>
              <a:t/>
            </a:r>
            <a:br>
              <a:rPr lang="nl-NL" sz="3200" b="1" dirty="0" smtClean="0">
                <a:solidFill>
                  <a:schemeClr val="accent1">
                    <a:lumMod val="75000"/>
                  </a:schemeClr>
                </a:solidFill>
              </a:rPr>
            </a:br>
            <a:r>
              <a:rPr lang="nl-NL" sz="3200" b="1" dirty="0" smtClean="0">
                <a:solidFill>
                  <a:schemeClr val="accent1">
                    <a:lumMod val="75000"/>
                  </a:schemeClr>
                </a:solidFill>
              </a:rPr>
              <a:t>SOCIAL MARKETING </a:t>
            </a:r>
            <a:endParaRPr lang="nl-NL" sz="3200" b="1" dirty="0">
              <a:solidFill>
                <a:schemeClr val="accent1">
                  <a:lumMod val="75000"/>
                </a:schemeClr>
              </a:solidFill>
            </a:endParaRPr>
          </a:p>
        </p:txBody>
      </p:sp>
      <p:sp>
        <p:nvSpPr>
          <p:cNvPr id="3" name="Content Placeholder 2"/>
          <p:cNvSpPr>
            <a:spLocks noGrp="1"/>
          </p:cNvSpPr>
          <p:nvPr>
            <p:ph idx="1"/>
          </p:nvPr>
        </p:nvSpPr>
        <p:spPr>
          <a:xfrm>
            <a:off x="757646" y="1021255"/>
            <a:ext cx="7950981" cy="4602916"/>
          </a:xfrm>
          <a:solidFill>
            <a:schemeClr val="bg1">
              <a:lumMod val="85000"/>
            </a:schemeClr>
          </a:solidFill>
        </p:spPr>
        <p:txBody>
          <a:bodyPr/>
          <a:lstStyle/>
          <a:p>
            <a:pPr marL="457200" indent="-457200">
              <a:buNone/>
            </a:pPr>
            <a:endParaRPr lang="nl-NL" sz="800" b="1" i="1" dirty="0">
              <a:solidFill>
                <a:schemeClr val="accent1">
                  <a:lumMod val="75000"/>
                </a:schemeClr>
              </a:solidFill>
            </a:endParaRPr>
          </a:p>
          <a:p>
            <a:pPr marL="457200" indent="-457200">
              <a:spcBef>
                <a:spcPts val="0"/>
              </a:spcBef>
              <a:buNone/>
            </a:pPr>
            <a:r>
              <a:rPr lang="nl-NL" sz="2800" b="1" i="1" dirty="0" smtClean="0">
                <a:solidFill>
                  <a:srgbClr val="C00000"/>
                </a:solidFill>
                <a:effectLst>
                  <a:outerShdw blurRad="38100" dist="38100" dir="2700000" algn="tl">
                    <a:srgbClr val="000000">
                      <a:alpha val="43137"/>
                    </a:srgbClr>
                  </a:outerShdw>
                </a:effectLst>
                <a:latin typeface="Papyrus" pitchFamily="66" charset="0"/>
              </a:rPr>
              <a:t>5. Improving Sanitation: </a:t>
            </a:r>
            <a:r>
              <a:rPr lang="nl-NL" sz="2800" b="1" i="1" dirty="0" smtClean="0">
                <a:solidFill>
                  <a:srgbClr val="FFC000"/>
                </a:solidFill>
                <a:effectLst>
                  <a:outerShdw blurRad="38100" dist="38100" dir="2700000" algn="tl">
                    <a:srgbClr val="000000">
                      <a:alpha val="43137"/>
                    </a:srgbClr>
                  </a:outerShdw>
                </a:effectLst>
                <a:latin typeface="Papyrus" pitchFamily="66" charset="0"/>
              </a:rPr>
              <a:t>Carrots</a:t>
            </a:r>
            <a:r>
              <a:rPr lang="nl-NL" sz="2800" b="1" i="1" dirty="0" smtClean="0">
                <a:solidFill>
                  <a:srgbClr val="C00000"/>
                </a:solidFill>
                <a:effectLst>
                  <a:outerShdw blurRad="38100" dist="38100" dir="2700000" algn="tl">
                    <a:srgbClr val="000000">
                      <a:alpha val="43137"/>
                    </a:srgbClr>
                  </a:outerShdw>
                </a:effectLst>
                <a:latin typeface="Papyrus" pitchFamily="66" charset="0"/>
              </a:rPr>
              <a:t> &amp; </a:t>
            </a:r>
            <a:r>
              <a:rPr lang="nl-NL" sz="2800" b="1" i="1" dirty="0" smtClean="0">
                <a:solidFill>
                  <a:schemeClr val="bg2">
                    <a:lumMod val="25000"/>
                  </a:schemeClr>
                </a:solidFill>
                <a:effectLst>
                  <a:outerShdw blurRad="38100" dist="38100" dir="2700000" algn="tl">
                    <a:srgbClr val="000000">
                      <a:alpha val="43137"/>
                    </a:srgbClr>
                  </a:outerShdw>
                </a:effectLst>
                <a:latin typeface="Papyrus" pitchFamily="66" charset="0"/>
              </a:rPr>
              <a:t>Sticks</a:t>
            </a:r>
            <a:endParaRPr lang="nl-NL" sz="1800" i="1" dirty="0">
              <a:solidFill>
                <a:schemeClr val="bg2">
                  <a:lumMod val="25000"/>
                </a:schemeClr>
              </a:solidFill>
              <a:effectLst>
                <a:outerShdw blurRad="38100" dist="38100" dir="2700000" algn="tl">
                  <a:srgbClr val="000000">
                    <a:alpha val="43137"/>
                  </a:srgbClr>
                </a:outerShdw>
              </a:effectLst>
            </a:endParaRPr>
          </a:p>
          <a:p>
            <a:pPr marL="457200" indent="-457200">
              <a:buNone/>
            </a:pPr>
            <a:endParaRPr lang="nl-NL" sz="2400" i="1" dirty="0">
              <a:solidFill>
                <a:srgbClr val="C00000"/>
              </a:solidFill>
            </a:endParaRPr>
          </a:p>
          <a:p>
            <a:pPr marL="457200" indent="-457200">
              <a:buNone/>
            </a:pPr>
            <a:endParaRPr lang="nl-NL" sz="3000" dirty="0" smtClean="0">
              <a:solidFill>
                <a:srgbClr val="C00000"/>
              </a:solidFill>
            </a:endParaRPr>
          </a:p>
          <a:p>
            <a:pPr marL="457200" indent="-457200">
              <a:buNone/>
            </a:pPr>
            <a:endParaRPr lang="nl-NL" sz="3000" dirty="0">
              <a:solidFill>
                <a:srgbClr val="C00000"/>
              </a:solidFill>
            </a:endParaRPr>
          </a:p>
          <a:p>
            <a:pPr marL="457200" indent="-457200">
              <a:buNone/>
            </a:pPr>
            <a:endParaRPr lang="nl-NL" sz="3000" dirty="0" smtClean="0">
              <a:solidFill>
                <a:srgbClr val="C00000"/>
              </a:solidFill>
            </a:endParaRPr>
          </a:p>
          <a:p>
            <a:pPr marL="11113" indent="-11113">
              <a:buNone/>
            </a:pPr>
            <a:endParaRPr lang="nl-NL" sz="2000" i="1" dirty="0" smtClean="0"/>
          </a:p>
          <a:p>
            <a:pPr marL="457200" indent="-457200" algn="ctr">
              <a:buNone/>
            </a:pPr>
            <a:endParaRPr lang="nl-NL" sz="2000" i="1" dirty="0" smtClean="0"/>
          </a:p>
        </p:txBody>
      </p:sp>
      <p:sp>
        <p:nvSpPr>
          <p:cNvPr id="4" name="Slide Number Placeholder 3"/>
          <p:cNvSpPr>
            <a:spLocks noGrp="1"/>
          </p:cNvSpPr>
          <p:nvPr>
            <p:ph type="sldNum" sz="quarter" idx="12"/>
          </p:nvPr>
        </p:nvSpPr>
        <p:spPr/>
        <p:txBody>
          <a:bodyPr/>
          <a:lstStyle/>
          <a:p>
            <a:pPr>
              <a:defRPr/>
            </a:pPr>
            <a:fld id="{BAC663B2-494D-4E38-BEDD-3192D8E8C279}" type="slidenum">
              <a:rPr lang="en-US" smtClean="0"/>
              <a:pPr>
                <a:defRPr/>
              </a:pPr>
              <a:t>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185349465"/>
              </p:ext>
            </p:extLst>
          </p:nvPr>
        </p:nvGraphicFramePr>
        <p:xfrm>
          <a:off x="878862" y="4526890"/>
          <a:ext cx="8064896" cy="1097280"/>
        </p:xfrm>
        <a:graphic>
          <a:graphicData uri="http://schemas.openxmlformats.org/drawingml/2006/table">
            <a:tbl>
              <a:tblPr firstRow="1" bandRow="1">
                <a:tableStyleId>{5C22544A-7EE6-4342-B048-85BDC9FD1C3A}</a:tableStyleId>
              </a:tblPr>
              <a:tblGrid>
                <a:gridCol w="8064896">
                  <a:extLst>
                    <a:ext uri="{9D8B030D-6E8A-4147-A177-3AD203B41FA5}">
                      <a16:colId xmlns:a16="http://schemas.microsoft.com/office/drawing/2014/main" val="20000"/>
                    </a:ext>
                  </a:extLst>
                </a:gridCol>
              </a:tblGrid>
              <a:tr h="105809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l-NL" sz="800" i="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nl-NL" sz="2000" i="1" dirty="0" smtClean="0"/>
                        <a:t>people, place, product, price, participation, promotion, policy, programs, positioning, partnerships</a:t>
                      </a:r>
                      <a:r>
                        <a:rPr lang="nl-NL" sz="2000" i="1" dirty="0" smtClean="0">
                          <a:solidFill>
                            <a:schemeClr val="bg1"/>
                          </a:solidFill>
                        </a:rPr>
                        <a:t>,</a:t>
                      </a:r>
                      <a:r>
                        <a:rPr lang="nl-NL" sz="2000" i="1" dirty="0" smtClean="0">
                          <a:solidFill>
                            <a:srgbClr val="FFC000"/>
                          </a:solidFill>
                        </a:rPr>
                        <a:t> poo</a:t>
                      </a:r>
                      <a:r>
                        <a:rPr lang="nl-NL" sz="2000" i="1" dirty="0" smtClean="0">
                          <a:solidFill>
                            <a:schemeClr val="bg1"/>
                          </a:solidFill>
                        </a:rPr>
                        <a:t>,</a:t>
                      </a:r>
                      <a:r>
                        <a:rPr lang="nl-NL" sz="2000" i="1" baseline="0" dirty="0" smtClean="0">
                          <a:solidFill>
                            <a:srgbClr val="FFC000"/>
                          </a:solidFill>
                        </a:rPr>
                        <a:t> pee</a:t>
                      </a:r>
                      <a:endParaRPr lang="nl-NL" sz="2000" i="1" dirty="0" smtClean="0"/>
                    </a:p>
                    <a:p>
                      <a:endParaRPr lang="nl-NL" dirty="0"/>
                    </a:p>
                  </a:txBody>
                  <a:tcPr/>
                </a:tc>
                <a:extLst>
                  <a:ext uri="{0D108BD9-81ED-4DB2-BD59-A6C34878D82A}">
                    <a16:rowId xmlns:a16="http://schemas.microsoft.com/office/drawing/2014/main" val="10000"/>
                  </a:ext>
                </a:extLst>
              </a:tr>
            </a:tbl>
          </a:graphicData>
        </a:graphic>
      </p:graphicFrame>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536" y="1670731"/>
            <a:ext cx="3600400" cy="2803500"/>
          </a:xfrm>
          <a:prstGeom prst="rect">
            <a:avLst/>
          </a:prstGeom>
          <a:effectLst>
            <a:outerShdw blurRad="50800" dist="38100" dir="2700000" algn="tl" rotWithShape="0">
              <a:prstClr val="black">
                <a:alpha val="40000"/>
              </a:prstClr>
            </a:outerShdw>
          </a:effec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54360" y="1670731"/>
            <a:ext cx="3502016" cy="2786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0368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609600" y="142875"/>
            <a:ext cx="8229600" cy="928688"/>
          </a:xfrm>
          <a:prstGeom prst="rect">
            <a:avLst/>
          </a:prstGeom>
          <a:noFill/>
          <a:ln w="9525">
            <a:noFill/>
            <a:miter lim="800000"/>
            <a:headEnd/>
            <a:tailEnd/>
          </a:ln>
        </p:spPr>
        <p:txBody>
          <a:bodyPr anchor="ctr"/>
          <a:lstStyle/>
          <a:p>
            <a:pPr>
              <a:defRPr/>
            </a:pPr>
            <a:endParaRPr lang="en-US" sz="4400" dirty="0">
              <a:latin typeface="+mj-lt"/>
              <a:ea typeface="+mj-ea"/>
              <a:cs typeface="+mj-cs"/>
            </a:endParaRPr>
          </a:p>
        </p:txBody>
      </p:sp>
      <p:sp>
        <p:nvSpPr>
          <p:cNvPr id="5" name="Rectangle 2"/>
          <p:cNvSpPr txBox="1">
            <a:spLocks noChangeArrowheads="1"/>
          </p:cNvSpPr>
          <p:nvPr/>
        </p:nvSpPr>
        <p:spPr bwMode="auto">
          <a:xfrm>
            <a:off x="755575" y="214313"/>
            <a:ext cx="7674049" cy="785812"/>
          </a:xfrm>
          <a:prstGeom prst="rect">
            <a:avLst/>
          </a:prstGeom>
          <a:solidFill>
            <a:schemeClr val="bg1">
              <a:lumMod val="95000"/>
            </a:schemeClr>
          </a:solidFill>
          <a:ln w="9525">
            <a:noFill/>
            <a:miter lim="800000"/>
            <a:headEnd/>
            <a:tailEnd/>
          </a:ln>
        </p:spPr>
        <p:txBody>
          <a:bodyPr anchor="ctr"/>
          <a:lstStyle/>
          <a:p>
            <a:pPr>
              <a:defRPr/>
            </a:pPr>
            <a:r>
              <a:rPr lang="en-US" sz="3200" b="1" dirty="0" smtClean="0">
                <a:solidFill>
                  <a:schemeClr val="accent1">
                    <a:lumMod val="75000"/>
                  </a:schemeClr>
                </a:solidFill>
                <a:effectLst>
                  <a:outerShdw blurRad="38100" dist="38100" dir="2700000" algn="tl">
                    <a:srgbClr val="000000">
                      <a:alpha val="43137"/>
                    </a:srgbClr>
                  </a:outerShdw>
                </a:effectLst>
                <a:latin typeface="+mj-lt"/>
                <a:ea typeface="+mj-ea"/>
                <a:cs typeface="+mj-cs"/>
              </a:rPr>
              <a:t>Thank You!</a:t>
            </a:r>
            <a:endParaRPr lang="en-US" sz="3200" b="1" dirty="0">
              <a:solidFill>
                <a:schemeClr val="accent1">
                  <a:lumMod val="75000"/>
                </a:schemeClr>
              </a:solidFill>
              <a:effectLst>
                <a:outerShdw blurRad="38100" dist="38100" dir="2700000" algn="tl">
                  <a:srgbClr val="000000">
                    <a:alpha val="43137"/>
                  </a:srgbClr>
                </a:outerShdw>
              </a:effectLst>
              <a:latin typeface="+mj-lt"/>
              <a:ea typeface="+mj-ea"/>
              <a:cs typeface="+mj-cs"/>
            </a:endParaRPr>
          </a:p>
        </p:txBody>
      </p:sp>
      <p:sp>
        <p:nvSpPr>
          <p:cNvPr id="7" name="Slide Number Placeholder 6"/>
          <p:cNvSpPr>
            <a:spLocks noGrp="1"/>
          </p:cNvSpPr>
          <p:nvPr>
            <p:ph type="sldNum" sz="quarter" idx="12"/>
          </p:nvPr>
        </p:nvSpPr>
        <p:spPr>
          <a:xfrm>
            <a:off x="7010400" y="6492875"/>
            <a:ext cx="2133600" cy="365125"/>
          </a:xfrm>
        </p:spPr>
        <p:txBody>
          <a:bodyPr/>
          <a:lstStyle/>
          <a:p>
            <a:pPr>
              <a:defRPr/>
            </a:pPr>
            <a:fld id="{B5550899-29CD-4AE1-91F5-837D3E77BA0E}" type="slidenum">
              <a:rPr lang="en-US" smtClean="0">
                <a:solidFill>
                  <a:schemeClr val="bg1"/>
                </a:solidFill>
              </a:rPr>
              <a:pPr>
                <a:defRPr/>
              </a:pPr>
              <a:t>10</a:t>
            </a:fld>
            <a:endParaRPr lang="en-US" dirty="0">
              <a:solidFill>
                <a:schemeClr val="bg1"/>
              </a:solidFill>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8222" y="843372"/>
            <a:ext cx="6768753" cy="4785920"/>
          </a:xfrm>
          <a:prstGeom prst="rect">
            <a:avLst/>
          </a:prstGeom>
        </p:spPr>
      </p:pic>
    </p:spTree>
    <p:extLst>
      <p:ext uri="{BB962C8B-B14F-4D97-AF65-F5344CB8AC3E}">
        <p14:creationId xmlns:p14="http://schemas.microsoft.com/office/powerpoint/2010/main" val="12265998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330" y="274638"/>
            <a:ext cx="7994469" cy="778098"/>
          </a:xfrm>
          <a:solidFill>
            <a:schemeClr val="bg1">
              <a:lumMod val="85000"/>
            </a:schemeClr>
          </a:solidFill>
        </p:spPr>
        <p:txBody>
          <a:bodyPr/>
          <a:lstStyle/>
          <a:p>
            <a:pPr algn="l"/>
            <a:r>
              <a:rPr lang="nl-NL" sz="2800" b="1" dirty="0">
                <a:solidFill>
                  <a:srgbClr val="4F81BD">
                    <a:lumMod val="75000"/>
                  </a:srgbClr>
                </a:solidFill>
              </a:rPr>
              <a:t>UBSUP Social marketing: </a:t>
            </a:r>
            <a:r>
              <a:rPr lang="nl-NL" b="1" dirty="0" smtClean="0">
                <a:solidFill>
                  <a:srgbClr val="C00000"/>
                </a:solidFill>
              </a:rPr>
              <a:t>6 </a:t>
            </a:r>
            <a:r>
              <a:rPr lang="nl-NL" sz="2800" b="1" dirty="0" smtClean="0">
                <a:solidFill>
                  <a:srgbClr val="C00000"/>
                </a:solidFill>
              </a:rPr>
              <a:t>key messages</a:t>
            </a:r>
            <a:endParaRPr lang="nl-NL" dirty="0">
              <a:solidFill>
                <a:srgbClr val="C00000"/>
              </a:solidFill>
            </a:endParaRPr>
          </a:p>
        </p:txBody>
      </p:sp>
      <p:sp>
        <p:nvSpPr>
          <p:cNvPr id="3" name="Content Placeholder 2"/>
          <p:cNvSpPr>
            <a:spLocks noGrp="1"/>
          </p:cNvSpPr>
          <p:nvPr>
            <p:ph idx="1"/>
          </p:nvPr>
        </p:nvSpPr>
        <p:spPr>
          <a:xfrm>
            <a:off x="457200" y="980728"/>
            <a:ext cx="8003232" cy="5145435"/>
          </a:xfrm>
        </p:spPr>
        <p:txBody>
          <a:bodyPr/>
          <a:lstStyle/>
          <a:p>
            <a:pPr marL="0" lvl="2" indent="0">
              <a:buNone/>
            </a:pPr>
            <a:endParaRPr lang="nl-NL" sz="800" u="sng" dirty="0">
              <a:solidFill>
                <a:schemeClr val="accent1">
                  <a:lumMod val="75000"/>
                </a:schemeClr>
              </a:solidFill>
            </a:endParaRPr>
          </a:p>
          <a:p>
            <a:pPr marL="457200" lvl="0" indent="-457200" algn="just">
              <a:spcAft>
                <a:spcPts val="1200"/>
              </a:spcAft>
              <a:buFont typeface="+mj-lt"/>
              <a:buAutoNum type="arabicPeriod"/>
            </a:pPr>
            <a:r>
              <a:rPr lang="en-GB" sz="2200" dirty="0" smtClean="0"/>
              <a:t>Access to adequate sanitation is a </a:t>
            </a:r>
            <a:r>
              <a:rPr lang="en-GB" sz="2200" dirty="0" smtClean="0">
                <a:solidFill>
                  <a:srgbClr val="C00000"/>
                </a:solidFill>
              </a:rPr>
              <a:t>human right</a:t>
            </a:r>
          </a:p>
          <a:p>
            <a:pPr marL="457200" lvl="0" indent="-457200" algn="just">
              <a:spcAft>
                <a:spcPts val="1200"/>
              </a:spcAft>
              <a:buFont typeface="+mj-lt"/>
              <a:buAutoNum type="arabicPeriod"/>
            </a:pPr>
            <a:r>
              <a:rPr lang="en-GB" sz="2200" dirty="0" smtClean="0"/>
              <a:t>Benefits of improved sanitation (better toilets)</a:t>
            </a:r>
          </a:p>
          <a:p>
            <a:pPr marL="457200" lvl="0" indent="-457200" algn="just">
              <a:spcAft>
                <a:spcPts val="1200"/>
              </a:spcAft>
              <a:buFont typeface="+mj-lt"/>
              <a:buAutoNum type="arabicPeriod"/>
            </a:pPr>
            <a:r>
              <a:rPr lang="en-GB" sz="2200" dirty="0"/>
              <a:t>A</a:t>
            </a:r>
            <a:r>
              <a:rPr lang="en-GB" sz="2200" dirty="0" smtClean="0"/>
              <a:t>dvantages of the </a:t>
            </a:r>
            <a:r>
              <a:rPr lang="en-GB" sz="2200" b="1" dirty="0" smtClean="0">
                <a:solidFill>
                  <a:srgbClr val="C00000"/>
                </a:solidFill>
              </a:rPr>
              <a:t>SafiSan</a:t>
            </a:r>
            <a:r>
              <a:rPr lang="en-GB" sz="2200" dirty="0" smtClean="0"/>
              <a:t> toilets</a:t>
            </a:r>
          </a:p>
          <a:p>
            <a:pPr marL="457200" indent="-457200" algn="just">
              <a:spcAft>
                <a:spcPts val="1200"/>
              </a:spcAft>
              <a:buFont typeface="+mj-lt"/>
              <a:buAutoNum type="arabicPeriod"/>
            </a:pPr>
            <a:r>
              <a:rPr lang="en-GB" sz="2200" dirty="0" smtClean="0"/>
              <a:t>Importance </a:t>
            </a:r>
            <a:r>
              <a:rPr lang="en-GB" sz="2200" dirty="0"/>
              <a:t>of </a:t>
            </a:r>
            <a:r>
              <a:rPr lang="en-GB" sz="2200" dirty="0" smtClean="0">
                <a:solidFill>
                  <a:srgbClr val="C00000"/>
                </a:solidFill>
              </a:rPr>
              <a:t>using the toilet properly</a:t>
            </a:r>
            <a:r>
              <a:rPr lang="en-GB" sz="2200" b="1" dirty="0" smtClean="0"/>
              <a:t>, </a:t>
            </a:r>
            <a:r>
              <a:rPr lang="en-GB" sz="2200" dirty="0" smtClean="0">
                <a:solidFill>
                  <a:srgbClr val="C00000"/>
                </a:solidFill>
              </a:rPr>
              <a:t>keeping </a:t>
            </a:r>
            <a:r>
              <a:rPr lang="en-GB" sz="2200" dirty="0">
                <a:solidFill>
                  <a:srgbClr val="C00000"/>
                </a:solidFill>
              </a:rPr>
              <a:t>the toilet clean </a:t>
            </a:r>
            <a:r>
              <a:rPr lang="en-GB" sz="2200" dirty="0"/>
              <a:t>and in </a:t>
            </a:r>
            <a:r>
              <a:rPr lang="en-GB" sz="2200" dirty="0">
                <a:solidFill>
                  <a:srgbClr val="C00000"/>
                </a:solidFill>
              </a:rPr>
              <a:t>good </a:t>
            </a:r>
            <a:r>
              <a:rPr lang="en-GB" sz="2200" dirty="0" smtClean="0">
                <a:solidFill>
                  <a:srgbClr val="C00000"/>
                </a:solidFill>
              </a:rPr>
              <a:t>condition</a:t>
            </a:r>
          </a:p>
          <a:p>
            <a:pPr marL="457200" lvl="0" indent="-457200" algn="just">
              <a:spcAft>
                <a:spcPts val="1200"/>
              </a:spcAft>
              <a:buFont typeface="+mj-lt"/>
              <a:buAutoNum type="arabicPeriod"/>
            </a:pPr>
            <a:r>
              <a:rPr lang="en-GB" sz="2400" dirty="0" smtClean="0"/>
              <a:t>Importance </a:t>
            </a:r>
            <a:r>
              <a:rPr lang="en-GB" sz="2400" dirty="0"/>
              <a:t>of </a:t>
            </a:r>
            <a:r>
              <a:rPr lang="en-GB" sz="2400" dirty="0">
                <a:solidFill>
                  <a:srgbClr val="C00000"/>
                </a:solidFill>
              </a:rPr>
              <a:t>hand washing </a:t>
            </a:r>
            <a:r>
              <a:rPr lang="en-GB" sz="2400" dirty="0"/>
              <a:t>especially after using the toilet (</a:t>
            </a:r>
            <a:r>
              <a:rPr lang="en-GB" sz="2400" i="1" dirty="0"/>
              <a:t>to kill germs &amp; reduce the risk of diseases</a:t>
            </a:r>
            <a:r>
              <a:rPr lang="en-GB" sz="2400" dirty="0"/>
              <a:t>)</a:t>
            </a:r>
          </a:p>
          <a:p>
            <a:pPr marL="457200" lvl="0" indent="-457200" algn="just">
              <a:spcAft>
                <a:spcPts val="1200"/>
              </a:spcAft>
              <a:buFont typeface="+mj-lt"/>
              <a:buAutoNum type="arabicPeriod"/>
            </a:pPr>
            <a:r>
              <a:rPr lang="en-GB" sz="2200" dirty="0" smtClean="0"/>
              <a:t>Importance of </a:t>
            </a:r>
            <a:r>
              <a:rPr lang="en-GB" sz="2200" dirty="0" smtClean="0">
                <a:solidFill>
                  <a:srgbClr val="C00000"/>
                </a:solidFill>
              </a:rPr>
              <a:t>emptying</a:t>
            </a:r>
            <a:r>
              <a:rPr lang="en-GB" sz="2200" dirty="0" smtClean="0"/>
              <a:t>, </a:t>
            </a:r>
            <a:r>
              <a:rPr lang="en-GB" sz="2200" dirty="0" smtClean="0">
                <a:solidFill>
                  <a:srgbClr val="C00000"/>
                </a:solidFill>
              </a:rPr>
              <a:t>transport</a:t>
            </a:r>
            <a:r>
              <a:rPr lang="en-GB" sz="2200" dirty="0" smtClean="0"/>
              <a:t> &amp; </a:t>
            </a:r>
            <a:r>
              <a:rPr lang="en-GB" sz="2200" dirty="0" smtClean="0">
                <a:solidFill>
                  <a:srgbClr val="C00000"/>
                </a:solidFill>
              </a:rPr>
              <a:t>decentralised treatment</a:t>
            </a:r>
            <a:r>
              <a:rPr lang="en-GB" sz="2200" dirty="0" smtClean="0"/>
              <a:t>    (</a:t>
            </a:r>
            <a:r>
              <a:rPr lang="en-GB" sz="2200" i="1" dirty="0" smtClean="0"/>
              <a:t>if applicable</a:t>
            </a:r>
            <a:r>
              <a:rPr lang="en-GB" sz="2200" dirty="0" smtClean="0"/>
              <a:t>)</a:t>
            </a:r>
          </a:p>
        </p:txBody>
      </p:sp>
      <p:sp>
        <p:nvSpPr>
          <p:cNvPr id="4" name="Slide Number Placeholder 3"/>
          <p:cNvSpPr>
            <a:spLocks noGrp="1"/>
          </p:cNvSpPr>
          <p:nvPr>
            <p:ph type="sldNum" sz="quarter" idx="12"/>
          </p:nvPr>
        </p:nvSpPr>
        <p:spPr/>
        <p:txBody>
          <a:bodyPr/>
          <a:lstStyle/>
          <a:p>
            <a:pPr>
              <a:defRPr/>
            </a:pPr>
            <a:fld id="{BAC663B2-494D-4E38-BEDD-3192D8E8C279}" type="slidenum">
              <a:rPr lang="en-US" smtClean="0"/>
              <a:pPr>
                <a:defRPr/>
              </a:pPr>
              <a:t>2</a:t>
            </a:fld>
            <a:endParaRPr lang="en-US" dirty="0"/>
          </a:p>
        </p:txBody>
      </p:sp>
    </p:spTree>
    <p:extLst>
      <p:ext uri="{BB962C8B-B14F-4D97-AF65-F5344CB8AC3E}">
        <p14:creationId xmlns:p14="http://schemas.microsoft.com/office/powerpoint/2010/main" val="1525967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3142" y="274638"/>
            <a:ext cx="8033657" cy="562074"/>
          </a:xfrm>
          <a:solidFill>
            <a:schemeClr val="bg1">
              <a:lumMod val="85000"/>
            </a:schemeClr>
          </a:solidFill>
        </p:spPr>
        <p:txBody>
          <a:bodyPr/>
          <a:lstStyle/>
          <a:p>
            <a:pPr algn="l"/>
            <a:r>
              <a:rPr lang="nl-NL" sz="2800" b="1" dirty="0" smtClean="0">
                <a:solidFill>
                  <a:srgbClr val="C00000"/>
                </a:solidFill>
              </a:rPr>
              <a:t>Carrots</a:t>
            </a:r>
            <a:r>
              <a:rPr lang="nl-NL" sz="2800" b="1" dirty="0" smtClean="0">
                <a:solidFill>
                  <a:srgbClr val="4F81BD">
                    <a:lumMod val="75000"/>
                  </a:srgbClr>
                </a:solidFill>
              </a:rPr>
              <a:t> &amp; </a:t>
            </a:r>
            <a:r>
              <a:rPr lang="nl-NL" sz="2800" b="1" dirty="0" smtClean="0">
                <a:solidFill>
                  <a:schemeClr val="bg2">
                    <a:lumMod val="25000"/>
                  </a:schemeClr>
                </a:solidFill>
              </a:rPr>
              <a:t>Sticks</a:t>
            </a:r>
            <a:endParaRPr lang="nl-NL" dirty="0">
              <a:solidFill>
                <a:srgbClr val="C00000"/>
              </a:solidFill>
            </a:endParaRPr>
          </a:p>
        </p:txBody>
      </p:sp>
      <p:sp>
        <p:nvSpPr>
          <p:cNvPr id="3" name="Content Placeholder 2"/>
          <p:cNvSpPr>
            <a:spLocks noGrp="1"/>
          </p:cNvSpPr>
          <p:nvPr>
            <p:ph idx="1"/>
          </p:nvPr>
        </p:nvSpPr>
        <p:spPr>
          <a:xfrm>
            <a:off x="668354" y="980729"/>
            <a:ext cx="8003232" cy="4662426"/>
          </a:xfrm>
          <a:solidFill>
            <a:schemeClr val="bg2">
              <a:lumMod val="90000"/>
            </a:schemeClr>
          </a:solidFill>
        </p:spPr>
        <p:txBody>
          <a:bodyPr>
            <a:normAutofit lnSpcReduction="10000"/>
          </a:bodyPr>
          <a:lstStyle/>
          <a:p>
            <a:pPr marL="0" lvl="2" indent="0">
              <a:buNone/>
            </a:pPr>
            <a:endParaRPr lang="nl-NL" sz="800" u="sng" dirty="0">
              <a:solidFill>
                <a:schemeClr val="accent1">
                  <a:lumMod val="75000"/>
                </a:schemeClr>
              </a:solidFill>
            </a:endParaRPr>
          </a:p>
          <a:p>
            <a:pPr marL="0" lvl="0" indent="0" algn="just">
              <a:spcAft>
                <a:spcPts val="1200"/>
              </a:spcAft>
              <a:buNone/>
            </a:pPr>
            <a:r>
              <a:rPr lang="en-US" sz="2400" b="1" i="1" dirty="0">
                <a:solidFill>
                  <a:srgbClr val="C00000"/>
                </a:solidFill>
              </a:rPr>
              <a:t>Carrot and Stick Approach</a:t>
            </a:r>
            <a:r>
              <a:rPr lang="en-US" sz="2400" b="1" dirty="0">
                <a:solidFill>
                  <a:srgbClr val="C00000"/>
                </a:solidFill>
              </a:rPr>
              <a:t> </a:t>
            </a:r>
            <a:r>
              <a:rPr lang="en-US" sz="2000" dirty="0"/>
              <a:t>(also "carrot or stick approach") is an </a:t>
            </a:r>
            <a:r>
              <a:rPr lang="en-US" sz="2000" dirty="0">
                <a:hlinkClick r:id="rId3" tooltip="Idiom"/>
              </a:rPr>
              <a:t>idiom</a:t>
            </a:r>
            <a:r>
              <a:rPr lang="en-US" sz="2000" dirty="0"/>
              <a:t> that refers to a policy of offering a combination of rewards and punishment to induce </a:t>
            </a:r>
            <a:r>
              <a:rPr lang="en-US" sz="2000" dirty="0" smtClean="0"/>
              <a:t>behavior</a:t>
            </a:r>
          </a:p>
          <a:p>
            <a:pPr marL="0" lvl="0" indent="0" algn="just">
              <a:spcAft>
                <a:spcPts val="1200"/>
              </a:spcAft>
              <a:buNone/>
            </a:pPr>
            <a:r>
              <a:rPr lang="en-US" sz="2000" dirty="0" smtClean="0"/>
              <a:t>It </a:t>
            </a:r>
            <a:r>
              <a:rPr lang="en-US" sz="2000" dirty="0"/>
              <a:t>is named in reference to a cart driver dangling a carrot in front of a mule and holding a stick behind </a:t>
            </a:r>
            <a:r>
              <a:rPr lang="en-US" sz="2000" dirty="0" smtClean="0"/>
              <a:t>it</a:t>
            </a:r>
          </a:p>
          <a:p>
            <a:pPr marL="0" lvl="0" indent="0" algn="just">
              <a:spcAft>
                <a:spcPts val="1200"/>
              </a:spcAft>
              <a:buNone/>
            </a:pPr>
            <a:r>
              <a:rPr lang="en-US" sz="2000" dirty="0" smtClean="0"/>
              <a:t>The </a:t>
            </a:r>
            <a:r>
              <a:rPr lang="en-US" sz="2000" dirty="0"/>
              <a:t>mule would move towards the carrot because it wants the reward of food, while also moving away from the stick behind it, since it does not want the punishment of pain, thus drawing the </a:t>
            </a:r>
            <a:r>
              <a:rPr lang="en-US" sz="2000" dirty="0" smtClean="0"/>
              <a:t>cart</a:t>
            </a:r>
          </a:p>
          <a:p>
            <a:pPr marL="0" lvl="0" indent="0" algn="just">
              <a:spcAft>
                <a:spcPts val="1200"/>
              </a:spcAft>
              <a:buNone/>
            </a:pPr>
            <a:r>
              <a:rPr lang="en-US" sz="2000" dirty="0" smtClean="0">
                <a:solidFill>
                  <a:srgbClr val="C00000"/>
                </a:solidFill>
              </a:rPr>
              <a:t>Idiom</a:t>
            </a:r>
            <a:r>
              <a:rPr lang="en-US" sz="2000" dirty="0"/>
              <a:t>: is a combination of words that has a figurative meaning, due to its common </a:t>
            </a:r>
            <a:r>
              <a:rPr lang="en-US" sz="2000" dirty="0" smtClean="0"/>
              <a:t>usage</a:t>
            </a:r>
          </a:p>
          <a:p>
            <a:pPr marL="0" lvl="0" indent="0" algn="just">
              <a:spcAft>
                <a:spcPts val="1200"/>
              </a:spcAft>
              <a:buNone/>
            </a:pPr>
            <a:endParaRPr lang="en-US" sz="800" dirty="0"/>
          </a:p>
          <a:p>
            <a:pPr marL="0" lvl="0" indent="0" algn="just">
              <a:spcAft>
                <a:spcPts val="1200"/>
              </a:spcAft>
              <a:buNone/>
            </a:pPr>
            <a:r>
              <a:rPr lang="en-US" sz="2000" i="1" dirty="0" smtClean="0"/>
              <a:t>Source: Wikipedia, keywords; Carrot and stick approach &amp; idiom</a:t>
            </a:r>
            <a:endParaRPr lang="nl-NL" sz="2000" i="1" dirty="0"/>
          </a:p>
        </p:txBody>
      </p:sp>
      <p:sp>
        <p:nvSpPr>
          <p:cNvPr id="4" name="Slide Number Placeholder 3"/>
          <p:cNvSpPr>
            <a:spLocks noGrp="1"/>
          </p:cNvSpPr>
          <p:nvPr>
            <p:ph type="sldNum" sz="quarter" idx="12"/>
          </p:nvPr>
        </p:nvSpPr>
        <p:spPr/>
        <p:txBody>
          <a:bodyPr/>
          <a:lstStyle/>
          <a:p>
            <a:pPr>
              <a:defRPr/>
            </a:pPr>
            <a:fld id="{BAC663B2-494D-4E38-BEDD-3192D8E8C279}" type="slidenum">
              <a:rPr lang="en-US" smtClean="0"/>
              <a:pPr>
                <a:defRPr/>
              </a:pPr>
              <a:t>3</a:t>
            </a:fld>
            <a:endParaRPr lang="en-US" dirty="0"/>
          </a:p>
        </p:txBody>
      </p:sp>
    </p:spTree>
    <p:extLst>
      <p:ext uri="{BB962C8B-B14F-4D97-AF65-F5344CB8AC3E}">
        <p14:creationId xmlns:p14="http://schemas.microsoft.com/office/powerpoint/2010/main" val="38587867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3142" y="274638"/>
            <a:ext cx="8033657" cy="562074"/>
          </a:xfrm>
          <a:solidFill>
            <a:schemeClr val="bg1">
              <a:lumMod val="85000"/>
            </a:schemeClr>
          </a:solidFill>
        </p:spPr>
        <p:txBody>
          <a:bodyPr/>
          <a:lstStyle/>
          <a:p>
            <a:pPr algn="l"/>
            <a:r>
              <a:rPr lang="nl-NL" sz="2800" b="1" dirty="0" smtClean="0">
                <a:solidFill>
                  <a:srgbClr val="C00000"/>
                </a:solidFill>
              </a:rPr>
              <a:t>Carrots</a:t>
            </a:r>
            <a:r>
              <a:rPr lang="nl-NL" sz="2800" b="1" dirty="0" smtClean="0">
                <a:solidFill>
                  <a:srgbClr val="4F81BD">
                    <a:lumMod val="75000"/>
                  </a:srgbClr>
                </a:solidFill>
              </a:rPr>
              <a:t> &amp; </a:t>
            </a:r>
            <a:r>
              <a:rPr lang="nl-NL" sz="2800" b="1" dirty="0" smtClean="0">
                <a:solidFill>
                  <a:schemeClr val="bg2">
                    <a:lumMod val="25000"/>
                  </a:schemeClr>
                </a:solidFill>
              </a:rPr>
              <a:t>Sticks</a:t>
            </a:r>
            <a:endParaRPr lang="nl-NL" dirty="0">
              <a:solidFill>
                <a:srgbClr val="C00000"/>
              </a:solidFill>
            </a:endParaRPr>
          </a:p>
        </p:txBody>
      </p:sp>
      <p:sp>
        <p:nvSpPr>
          <p:cNvPr id="3" name="Content Placeholder 2"/>
          <p:cNvSpPr>
            <a:spLocks noGrp="1"/>
          </p:cNvSpPr>
          <p:nvPr>
            <p:ph idx="1"/>
          </p:nvPr>
        </p:nvSpPr>
        <p:spPr>
          <a:xfrm>
            <a:off x="770708" y="980729"/>
            <a:ext cx="7689723" cy="4597112"/>
          </a:xfrm>
          <a:solidFill>
            <a:schemeClr val="bg2">
              <a:lumMod val="90000"/>
            </a:schemeClr>
          </a:solidFill>
        </p:spPr>
        <p:txBody>
          <a:bodyPr>
            <a:normAutofit fontScale="92500" lnSpcReduction="20000"/>
          </a:bodyPr>
          <a:lstStyle/>
          <a:p>
            <a:pPr marL="0" lvl="2" indent="0">
              <a:buNone/>
            </a:pPr>
            <a:endParaRPr lang="nl-NL" sz="800" u="sng" dirty="0">
              <a:solidFill>
                <a:schemeClr val="accent1">
                  <a:lumMod val="75000"/>
                </a:schemeClr>
              </a:solidFill>
            </a:endParaRPr>
          </a:p>
          <a:p>
            <a:pPr marL="0" lvl="0" indent="0" algn="just">
              <a:spcBef>
                <a:spcPts val="600"/>
              </a:spcBef>
              <a:spcAft>
                <a:spcPts val="600"/>
              </a:spcAft>
              <a:buNone/>
            </a:pPr>
            <a:r>
              <a:rPr lang="en-GB" sz="2000" dirty="0" smtClean="0">
                <a:solidFill>
                  <a:srgbClr val="C00000"/>
                </a:solidFill>
              </a:rPr>
              <a:t>What are our </a:t>
            </a:r>
            <a:r>
              <a:rPr lang="en-GB" sz="3600" b="1" dirty="0" smtClean="0">
                <a:solidFill>
                  <a:srgbClr val="C00000"/>
                </a:solidFill>
              </a:rPr>
              <a:t>carrots</a:t>
            </a:r>
            <a:r>
              <a:rPr lang="en-GB" sz="2000" dirty="0" smtClean="0">
                <a:solidFill>
                  <a:srgbClr val="C00000"/>
                </a:solidFill>
              </a:rPr>
              <a:t>? </a:t>
            </a:r>
          </a:p>
          <a:p>
            <a:pPr marL="0" lvl="0" indent="0" algn="just">
              <a:spcAft>
                <a:spcPts val="1200"/>
              </a:spcAft>
              <a:buNone/>
            </a:pPr>
            <a:r>
              <a:rPr lang="en-GB" sz="2000" i="1" dirty="0" smtClean="0">
                <a:solidFill>
                  <a:schemeClr val="bg2">
                    <a:lumMod val="10000"/>
                  </a:schemeClr>
                </a:solidFill>
              </a:rPr>
              <a:t>The SafiSan toilets:</a:t>
            </a:r>
          </a:p>
          <a:p>
            <a:pPr marL="457200" lvl="0" indent="-457200" algn="just">
              <a:spcAft>
                <a:spcPts val="600"/>
              </a:spcAft>
              <a:buFont typeface="+mj-lt"/>
              <a:buAutoNum type="arabicPeriod"/>
            </a:pPr>
            <a:r>
              <a:rPr lang="en-GB" sz="2000" i="1" dirty="0" smtClean="0">
                <a:solidFill>
                  <a:schemeClr val="bg2">
                    <a:lumMod val="10000"/>
                  </a:schemeClr>
                </a:solidFill>
              </a:rPr>
              <a:t> Are </a:t>
            </a:r>
            <a:r>
              <a:rPr lang="en-GB" sz="2000" i="1" dirty="0" smtClean="0">
                <a:solidFill>
                  <a:schemeClr val="bg2">
                    <a:lumMod val="10000"/>
                  </a:schemeClr>
                </a:solidFill>
              </a:rPr>
              <a:t>incentivised </a:t>
            </a:r>
            <a:r>
              <a:rPr lang="en-GB" sz="2000" i="1" dirty="0" smtClean="0">
                <a:solidFill>
                  <a:schemeClr val="bg2">
                    <a:lumMod val="10000"/>
                  </a:schemeClr>
                </a:solidFill>
              </a:rPr>
              <a:t>and, therefore, affordable </a:t>
            </a:r>
          </a:p>
          <a:p>
            <a:pPr marL="457200" lvl="0" indent="-457200" algn="just">
              <a:spcAft>
                <a:spcPts val="600"/>
              </a:spcAft>
              <a:buFont typeface="+mj-lt"/>
              <a:buAutoNum type="arabicPeriod"/>
            </a:pPr>
            <a:r>
              <a:rPr lang="en-GB" sz="2000" i="1" dirty="0" smtClean="0">
                <a:solidFill>
                  <a:schemeClr val="bg2">
                    <a:lumMod val="10000"/>
                  </a:schemeClr>
                </a:solidFill>
              </a:rPr>
              <a:t>Are easy to use, clean and maintain</a:t>
            </a:r>
          </a:p>
          <a:p>
            <a:pPr marL="457200" lvl="0" indent="-457200" algn="just">
              <a:spcAft>
                <a:spcPts val="600"/>
              </a:spcAft>
              <a:buFont typeface="+mj-lt"/>
              <a:buAutoNum type="arabicPeriod"/>
            </a:pPr>
            <a:r>
              <a:rPr lang="en-GB" sz="2000" i="1" dirty="0" smtClean="0">
                <a:solidFill>
                  <a:schemeClr val="bg2">
                    <a:lumMod val="10000"/>
                  </a:schemeClr>
                </a:solidFill>
              </a:rPr>
              <a:t>Do not smell</a:t>
            </a:r>
          </a:p>
          <a:p>
            <a:pPr marL="457200" lvl="0" indent="-457200" algn="just">
              <a:spcAft>
                <a:spcPts val="600"/>
              </a:spcAft>
              <a:buFont typeface="+mj-lt"/>
              <a:buAutoNum type="arabicPeriod"/>
            </a:pPr>
            <a:r>
              <a:rPr lang="en-GB" sz="2000" i="1" dirty="0" smtClean="0">
                <a:solidFill>
                  <a:schemeClr val="bg2">
                    <a:lumMod val="10000"/>
                  </a:schemeClr>
                </a:solidFill>
              </a:rPr>
              <a:t>Are termite proof</a:t>
            </a:r>
          </a:p>
          <a:p>
            <a:pPr marL="457200" indent="-457200" algn="just">
              <a:spcAft>
                <a:spcPts val="600"/>
              </a:spcAft>
              <a:buFont typeface="+mj-lt"/>
              <a:buAutoNum type="arabicPeriod"/>
            </a:pPr>
            <a:r>
              <a:rPr lang="en-GB" sz="2000" i="1" dirty="0" smtClean="0">
                <a:solidFill>
                  <a:schemeClr val="bg2">
                    <a:lumMod val="10000"/>
                  </a:schemeClr>
                </a:solidFill>
              </a:rPr>
              <a:t>Are solutions for areas with high water tables, rocky soils &amp; sandy soils</a:t>
            </a:r>
          </a:p>
          <a:p>
            <a:pPr marL="457200" indent="-457200" algn="just">
              <a:spcAft>
                <a:spcPts val="600"/>
              </a:spcAft>
              <a:buFont typeface="+mj-lt"/>
              <a:buAutoNum type="arabicPeriod"/>
            </a:pPr>
            <a:r>
              <a:rPr lang="en-GB" sz="2000" i="1" dirty="0" smtClean="0">
                <a:solidFill>
                  <a:schemeClr val="bg2">
                    <a:lumMod val="10000"/>
                  </a:schemeClr>
                </a:solidFill>
              </a:rPr>
              <a:t>Are equipped with an innovative hand washing facility </a:t>
            </a:r>
          </a:p>
          <a:p>
            <a:pPr marL="457200" indent="-457200" algn="just">
              <a:spcAft>
                <a:spcPts val="600"/>
              </a:spcAft>
              <a:buFont typeface="+mj-lt"/>
              <a:buAutoNum type="arabicPeriod"/>
            </a:pPr>
            <a:r>
              <a:rPr lang="en-GB" sz="2000" i="1" dirty="0" smtClean="0">
                <a:solidFill>
                  <a:schemeClr val="bg2">
                    <a:lumMod val="10000"/>
                  </a:schemeClr>
                </a:solidFill>
              </a:rPr>
              <a:t>Produce a relatively harmless compost which can be treated locally</a:t>
            </a:r>
          </a:p>
          <a:p>
            <a:pPr marL="457200" indent="-457200" algn="just">
              <a:spcAft>
                <a:spcPts val="600"/>
              </a:spcAft>
              <a:buFont typeface="+mj-lt"/>
              <a:buAutoNum type="arabicPeriod"/>
            </a:pPr>
            <a:r>
              <a:rPr lang="en-GB" sz="2000" i="1" dirty="0" smtClean="0">
                <a:solidFill>
                  <a:schemeClr val="bg2">
                    <a:lumMod val="10000"/>
                  </a:schemeClr>
                </a:solidFill>
              </a:rPr>
              <a:t>Have been approved by the County</a:t>
            </a:r>
          </a:p>
          <a:p>
            <a:pPr marL="457200" lvl="0" indent="-457200" algn="just">
              <a:spcAft>
                <a:spcPts val="1200"/>
              </a:spcAft>
              <a:buFont typeface="+mj-lt"/>
              <a:buAutoNum type="arabicPeriod"/>
            </a:pPr>
            <a:endParaRPr lang="nl-NL" sz="2000" i="1" dirty="0">
              <a:solidFill>
                <a:srgbClr val="C00000"/>
              </a:solidFill>
            </a:endParaRPr>
          </a:p>
        </p:txBody>
      </p:sp>
      <p:sp>
        <p:nvSpPr>
          <p:cNvPr id="4" name="Slide Number Placeholder 3"/>
          <p:cNvSpPr>
            <a:spLocks noGrp="1"/>
          </p:cNvSpPr>
          <p:nvPr>
            <p:ph type="sldNum" sz="quarter" idx="12"/>
          </p:nvPr>
        </p:nvSpPr>
        <p:spPr/>
        <p:txBody>
          <a:bodyPr/>
          <a:lstStyle/>
          <a:p>
            <a:pPr>
              <a:defRPr/>
            </a:pPr>
            <a:fld id="{BAC663B2-494D-4E38-BEDD-3192D8E8C279}" type="slidenum">
              <a:rPr lang="en-US" smtClean="0"/>
              <a:pPr>
                <a:defRPr/>
              </a:pPr>
              <a:t>4</a:t>
            </a:fld>
            <a:endParaRPr lang="en-US" dirty="0"/>
          </a:p>
        </p:txBody>
      </p:sp>
    </p:spTree>
    <p:extLst>
      <p:ext uri="{BB962C8B-B14F-4D97-AF65-F5344CB8AC3E}">
        <p14:creationId xmlns:p14="http://schemas.microsoft.com/office/powerpoint/2010/main" val="6124124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8" y="274638"/>
            <a:ext cx="8098971" cy="562074"/>
          </a:xfrm>
          <a:solidFill>
            <a:schemeClr val="bg1">
              <a:lumMod val="85000"/>
            </a:schemeClr>
          </a:solidFill>
        </p:spPr>
        <p:txBody>
          <a:bodyPr/>
          <a:lstStyle/>
          <a:p>
            <a:pPr algn="l"/>
            <a:r>
              <a:rPr lang="nl-NL" sz="2800" b="1" dirty="0" smtClean="0">
                <a:solidFill>
                  <a:srgbClr val="C00000"/>
                </a:solidFill>
              </a:rPr>
              <a:t>Carrots</a:t>
            </a:r>
            <a:r>
              <a:rPr lang="nl-NL" sz="2800" b="1" dirty="0" smtClean="0">
                <a:solidFill>
                  <a:srgbClr val="4F81BD">
                    <a:lumMod val="75000"/>
                  </a:srgbClr>
                </a:solidFill>
              </a:rPr>
              <a:t> &amp; </a:t>
            </a:r>
            <a:r>
              <a:rPr lang="nl-NL" sz="2800" b="1" dirty="0" smtClean="0">
                <a:solidFill>
                  <a:schemeClr val="bg2">
                    <a:lumMod val="25000"/>
                  </a:schemeClr>
                </a:solidFill>
              </a:rPr>
              <a:t>Sticks</a:t>
            </a:r>
            <a:endParaRPr lang="nl-NL" dirty="0">
              <a:solidFill>
                <a:srgbClr val="C00000"/>
              </a:solidFill>
            </a:endParaRPr>
          </a:p>
        </p:txBody>
      </p:sp>
      <p:sp>
        <p:nvSpPr>
          <p:cNvPr id="3" name="Content Placeholder 2"/>
          <p:cNvSpPr>
            <a:spLocks noGrp="1"/>
          </p:cNvSpPr>
          <p:nvPr>
            <p:ph idx="1"/>
          </p:nvPr>
        </p:nvSpPr>
        <p:spPr>
          <a:xfrm>
            <a:off x="587827" y="980728"/>
            <a:ext cx="8098971" cy="4649363"/>
          </a:xfrm>
          <a:solidFill>
            <a:schemeClr val="bg2">
              <a:lumMod val="90000"/>
            </a:schemeClr>
          </a:solidFill>
        </p:spPr>
        <p:txBody>
          <a:bodyPr>
            <a:normAutofit fontScale="92500" lnSpcReduction="10000"/>
          </a:bodyPr>
          <a:lstStyle/>
          <a:p>
            <a:pPr marL="0" lvl="2" indent="0">
              <a:buNone/>
            </a:pPr>
            <a:endParaRPr lang="nl-NL" sz="800" u="sng" dirty="0">
              <a:solidFill>
                <a:schemeClr val="accent1">
                  <a:lumMod val="75000"/>
                </a:schemeClr>
              </a:solidFill>
            </a:endParaRPr>
          </a:p>
          <a:p>
            <a:pPr marL="0" lvl="0" indent="0" algn="just">
              <a:spcBef>
                <a:spcPts val="600"/>
              </a:spcBef>
              <a:spcAft>
                <a:spcPts val="1200"/>
              </a:spcAft>
              <a:buNone/>
            </a:pPr>
            <a:r>
              <a:rPr lang="en-GB" sz="2000" dirty="0" smtClean="0">
                <a:solidFill>
                  <a:schemeClr val="bg2">
                    <a:lumMod val="10000"/>
                  </a:schemeClr>
                </a:solidFill>
              </a:rPr>
              <a:t>What are our </a:t>
            </a:r>
            <a:r>
              <a:rPr lang="en-GB" sz="3600" b="1" dirty="0">
                <a:solidFill>
                  <a:schemeClr val="bg2">
                    <a:lumMod val="10000"/>
                  </a:schemeClr>
                </a:solidFill>
              </a:rPr>
              <a:t>s</a:t>
            </a:r>
            <a:r>
              <a:rPr lang="en-GB" sz="3600" b="1" dirty="0" smtClean="0">
                <a:solidFill>
                  <a:schemeClr val="bg2">
                    <a:lumMod val="10000"/>
                  </a:schemeClr>
                </a:solidFill>
              </a:rPr>
              <a:t>ticks</a:t>
            </a:r>
            <a:r>
              <a:rPr lang="en-GB" sz="2000" dirty="0" smtClean="0">
                <a:solidFill>
                  <a:schemeClr val="bg2">
                    <a:lumMod val="10000"/>
                  </a:schemeClr>
                </a:solidFill>
              </a:rPr>
              <a:t>? </a:t>
            </a:r>
          </a:p>
          <a:p>
            <a:pPr marL="457200" lvl="0" indent="-457200" algn="just">
              <a:spcAft>
                <a:spcPts val="1200"/>
              </a:spcAft>
              <a:buFont typeface="+mj-lt"/>
              <a:buAutoNum type="arabicPeriod"/>
            </a:pPr>
            <a:r>
              <a:rPr lang="en-GB" sz="2000" i="1" dirty="0" smtClean="0">
                <a:solidFill>
                  <a:schemeClr val="bg2">
                    <a:lumMod val="10000"/>
                  </a:schemeClr>
                </a:solidFill>
              </a:rPr>
              <a:t>Good </a:t>
            </a:r>
            <a:r>
              <a:rPr lang="en-GB" sz="2000" i="1" dirty="0">
                <a:solidFill>
                  <a:schemeClr val="bg2">
                    <a:lumMod val="10000"/>
                  </a:schemeClr>
                </a:solidFill>
              </a:rPr>
              <a:t>sanitation </a:t>
            </a:r>
            <a:r>
              <a:rPr lang="en-GB" sz="2000" i="1" dirty="0" smtClean="0">
                <a:solidFill>
                  <a:schemeClr val="bg2">
                    <a:lumMod val="10000"/>
                  </a:schemeClr>
                </a:solidFill>
              </a:rPr>
              <a:t>(good toilets) is a human right! </a:t>
            </a:r>
          </a:p>
          <a:p>
            <a:pPr marL="457200" lvl="0" indent="-457200" algn="just">
              <a:spcAft>
                <a:spcPts val="1200"/>
              </a:spcAft>
              <a:buFont typeface="+mj-lt"/>
              <a:buAutoNum type="arabicPeriod"/>
            </a:pPr>
            <a:r>
              <a:rPr lang="en-GB" sz="2000" i="1" dirty="0" smtClean="0">
                <a:solidFill>
                  <a:schemeClr val="bg2">
                    <a:lumMod val="10000"/>
                  </a:schemeClr>
                </a:solidFill>
              </a:rPr>
              <a:t>Poor sanitation causes disease </a:t>
            </a:r>
          </a:p>
          <a:p>
            <a:pPr marL="457200" lvl="0" indent="-457200" algn="just">
              <a:spcAft>
                <a:spcPts val="1200"/>
              </a:spcAft>
              <a:buFont typeface="+mj-lt"/>
              <a:buAutoNum type="arabicPeriod"/>
            </a:pPr>
            <a:r>
              <a:rPr lang="en-GB" sz="2000" i="1" dirty="0" smtClean="0">
                <a:solidFill>
                  <a:schemeClr val="bg2">
                    <a:lumMod val="10000"/>
                  </a:schemeClr>
                </a:solidFill>
              </a:rPr>
              <a:t>The Public Health Act allows the Public Health Officer (PHO) to inspect dwellings and toilets and to act if the sanitation situation is not good</a:t>
            </a:r>
          </a:p>
          <a:p>
            <a:pPr marL="457200" lvl="0" indent="-457200" algn="just">
              <a:spcAft>
                <a:spcPts val="1200"/>
              </a:spcAft>
              <a:buFont typeface="+mj-lt"/>
              <a:buAutoNum type="arabicPeriod"/>
            </a:pPr>
            <a:r>
              <a:rPr lang="en-GB" sz="2000" i="1" dirty="0" smtClean="0">
                <a:solidFill>
                  <a:schemeClr val="bg2">
                    <a:lumMod val="10000"/>
                  </a:schemeClr>
                </a:solidFill>
              </a:rPr>
              <a:t>Local bylaws may stipulate specific sanitation requirements </a:t>
            </a:r>
          </a:p>
          <a:p>
            <a:pPr marL="457200" lvl="0" indent="-457200" algn="just">
              <a:spcAft>
                <a:spcPts val="1200"/>
              </a:spcAft>
              <a:buFont typeface="+mj-lt"/>
              <a:buAutoNum type="arabicPeriod"/>
            </a:pPr>
            <a:r>
              <a:rPr lang="en-GB" sz="2000" i="1" dirty="0" smtClean="0">
                <a:solidFill>
                  <a:schemeClr val="bg2">
                    <a:lumMod val="10000"/>
                  </a:schemeClr>
                </a:solidFill>
              </a:rPr>
              <a:t>Therefore, landlords and landladies have the obligation to provide their tenants with good sanitation</a:t>
            </a:r>
          </a:p>
          <a:p>
            <a:pPr marL="457200" lvl="0" indent="-457200" algn="just">
              <a:spcAft>
                <a:spcPts val="1200"/>
              </a:spcAft>
              <a:buFont typeface="+mj-lt"/>
              <a:buAutoNum type="arabicPeriod"/>
            </a:pPr>
            <a:r>
              <a:rPr lang="en-GB" sz="2000" i="1" dirty="0" smtClean="0">
                <a:solidFill>
                  <a:schemeClr val="bg2">
                    <a:lumMod val="10000"/>
                  </a:schemeClr>
                </a:solidFill>
              </a:rPr>
              <a:t> It is not allowed to dump sludge from toilets in the environment (drains, rivers, empty plots, etc.) </a:t>
            </a:r>
          </a:p>
          <a:p>
            <a:pPr marL="457200" lvl="0" indent="-457200" algn="just">
              <a:spcAft>
                <a:spcPts val="1200"/>
              </a:spcAft>
              <a:buFont typeface="+mj-lt"/>
              <a:buAutoNum type="arabicPeriod"/>
            </a:pPr>
            <a:endParaRPr lang="nl-NL" sz="2000" i="1" dirty="0">
              <a:solidFill>
                <a:srgbClr val="C00000"/>
              </a:solidFill>
            </a:endParaRPr>
          </a:p>
        </p:txBody>
      </p:sp>
      <p:sp>
        <p:nvSpPr>
          <p:cNvPr id="4" name="Slide Number Placeholder 3"/>
          <p:cNvSpPr>
            <a:spLocks noGrp="1"/>
          </p:cNvSpPr>
          <p:nvPr>
            <p:ph type="sldNum" sz="quarter" idx="12"/>
          </p:nvPr>
        </p:nvSpPr>
        <p:spPr/>
        <p:txBody>
          <a:bodyPr/>
          <a:lstStyle/>
          <a:p>
            <a:pPr>
              <a:defRPr/>
            </a:pPr>
            <a:fld id="{BAC663B2-494D-4E38-BEDD-3192D8E8C279}" type="slidenum">
              <a:rPr lang="en-US" smtClean="0"/>
              <a:pPr>
                <a:defRPr/>
              </a:pPr>
              <a:t>5</a:t>
            </a:fld>
            <a:endParaRPr lang="en-US" dirty="0"/>
          </a:p>
        </p:txBody>
      </p:sp>
    </p:spTree>
    <p:extLst>
      <p:ext uri="{BB962C8B-B14F-4D97-AF65-F5344CB8AC3E}">
        <p14:creationId xmlns:p14="http://schemas.microsoft.com/office/powerpoint/2010/main" val="1519181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8456" y="274638"/>
            <a:ext cx="7968343" cy="706090"/>
          </a:xfrm>
          <a:solidFill>
            <a:schemeClr val="bg1">
              <a:lumMod val="85000"/>
            </a:schemeClr>
          </a:solidFill>
        </p:spPr>
        <p:txBody>
          <a:bodyPr/>
          <a:lstStyle/>
          <a:p>
            <a:pPr algn="l"/>
            <a:r>
              <a:rPr lang="nl-NL" sz="2800" b="1" dirty="0" smtClean="0">
                <a:solidFill>
                  <a:schemeClr val="bg2">
                    <a:lumMod val="25000"/>
                  </a:schemeClr>
                </a:solidFill>
              </a:rPr>
              <a:t>Sticks</a:t>
            </a:r>
            <a:r>
              <a:rPr lang="nl-NL" sz="2800" b="1" dirty="0" smtClean="0">
                <a:solidFill>
                  <a:srgbClr val="4F81BD">
                    <a:lumMod val="75000"/>
                  </a:srgbClr>
                </a:solidFill>
              </a:rPr>
              <a:t>: Sanitation is a human right!</a:t>
            </a:r>
            <a:endParaRPr lang="nl-NL" dirty="0">
              <a:solidFill>
                <a:srgbClr val="C00000"/>
              </a:solidFill>
            </a:endParaRPr>
          </a:p>
        </p:txBody>
      </p:sp>
      <p:sp>
        <p:nvSpPr>
          <p:cNvPr id="3" name="Content Placeholder 2"/>
          <p:cNvSpPr>
            <a:spLocks noGrp="1"/>
          </p:cNvSpPr>
          <p:nvPr>
            <p:ph idx="1"/>
          </p:nvPr>
        </p:nvSpPr>
        <p:spPr>
          <a:xfrm>
            <a:off x="457200" y="980728"/>
            <a:ext cx="8003232" cy="5145435"/>
          </a:xfrm>
        </p:spPr>
        <p:txBody>
          <a:bodyPr/>
          <a:lstStyle/>
          <a:p>
            <a:pPr marL="0" lvl="2" indent="0">
              <a:buNone/>
            </a:pPr>
            <a:endParaRPr lang="nl-NL" sz="800" u="sng" dirty="0">
              <a:solidFill>
                <a:schemeClr val="accent1">
                  <a:lumMod val="75000"/>
                </a:schemeClr>
              </a:solidFill>
            </a:endParaRPr>
          </a:p>
          <a:p>
            <a:pPr marL="0" lvl="0" indent="0" algn="just">
              <a:spcAft>
                <a:spcPts val="1200"/>
              </a:spcAft>
              <a:buNone/>
            </a:pPr>
            <a:r>
              <a:rPr lang="en-GB" sz="2200" i="1" dirty="0" smtClean="0">
                <a:solidFill>
                  <a:srgbClr val="C00000"/>
                </a:solidFill>
              </a:rPr>
              <a:t>The Constitution (2010) says:</a:t>
            </a:r>
          </a:p>
          <a:p>
            <a:pPr marL="0" indent="0">
              <a:buNone/>
            </a:pPr>
            <a:r>
              <a:rPr lang="en-GB" sz="2000" b="1" dirty="0"/>
              <a:t>43. </a:t>
            </a:r>
            <a:r>
              <a:rPr lang="en-GB" sz="2000" dirty="0"/>
              <a:t>(1) Every person has the right— </a:t>
            </a:r>
            <a:endParaRPr lang="en-GB" sz="2000" dirty="0" smtClean="0"/>
          </a:p>
          <a:p>
            <a:pPr marL="0" indent="0">
              <a:buNone/>
            </a:pPr>
            <a:endParaRPr lang="nl-NL" sz="1000" dirty="0"/>
          </a:p>
          <a:p>
            <a:pPr marL="400050" lvl="1" indent="0" algn="just">
              <a:spcAft>
                <a:spcPts val="600"/>
              </a:spcAft>
              <a:buNone/>
            </a:pPr>
            <a:r>
              <a:rPr lang="en-GB" sz="2000" dirty="0"/>
              <a:t>(</a:t>
            </a:r>
            <a:r>
              <a:rPr lang="en-GB" sz="2000" i="1" dirty="0"/>
              <a:t>a</a:t>
            </a:r>
            <a:r>
              <a:rPr lang="en-GB" sz="2000" dirty="0"/>
              <a:t>) to the highest attainable standard of health, which includes the right to health care services, including reproductive health care;</a:t>
            </a:r>
            <a:endParaRPr lang="nl-NL" sz="2000" dirty="0"/>
          </a:p>
          <a:p>
            <a:pPr marL="400050" lvl="1" indent="0" algn="just">
              <a:spcAft>
                <a:spcPts val="600"/>
              </a:spcAft>
              <a:buNone/>
            </a:pPr>
            <a:r>
              <a:rPr lang="en-GB" sz="2000" dirty="0"/>
              <a:t>(</a:t>
            </a:r>
            <a:r>
              <a:rPr lang="en-GB" sz="2000" i="1" dirty="0"/>
              <a:t>b</a:t>
            </a:r>
            <a:r>
              <a:rPr lang="en-GB" sz="2000" dirty="0"/>
              <a:t>) to accessible and adequate housing, and to </a:t>
            </a:r>
            <a:r>
              <a:rPr lang="en-GB" sz="2000" dirty="0">
                <a:solidFill>
                  <a:srgbClr val="C00000"/>
                </a:solidFill>
              </a:rPr>
              <a:t>reasonable standards of sanitation</a:t>
            </a:r>
            <a:r>
              <a:rPr lang="en-GB" sz="2000" dirty="0"/>
              <a:t>;</a:t>
            </a:r>
            <a:endParaRPr lang="nl-NL" sz="2000" dirty="0"/>
          </a:p>
          <a:p>
            <a:pPr marL="400050" lvl="1" indent="0" algn="just">
              <a:spcAft>
                <a:spcPts val="600"/>
              </a:spcAft>
              <a:buNone/>
            </a:pPr>
            <a:r>
              <a:rPr lang="en-GB" sz="2000" dirty="0"/>
              <a:t>(</a:t>
            </a:r>
            <a:r>
              <a:rPr lang="en-GB" sz="2000" i="1" dirty="0"/>
              <a:t>c</a:t>
            </a:r>
            <a:r>
              <a:rPr lang="en-GB" sz="2000" dirty="0"/>
              <a:t>) to be free from hunger, and to have adequate food of acceptable quality;</a:t>
            </a:r>
            <a:endParaRPr lang="nl-NL" sz="2000" dirty="0"/>
          </a:p>
          <a:p>
            <a:pPr marL="400050" lvl="1" indent="0" algn="just">
              <a:spcAft>
                <a:spcPts val="600"/>
              </a:spcAft>
              <a:buNone/>
            </a:pPr>
            <a:r>
              <a:rPr lang="en-GB" sz="2000" dirty="0"/>
              <a:t>(</a:t>
            </a:r>
            <a:r>
              <a:rPr lang="en-GB" sz="2000" i="1" dirty="0"/>
              <a:t>d</a:t>
            </a:r>
            <a:r>
              <a:rPr lang="en-GB" sz="2000" dirty="0"/>
              <a:t>) to </a:t>
            </a:r>
            <a:r>
              <a:rPr lang="en-GB" sz="2000" dirty="0">
                <a:solidFill>
                  <a:srgbClr val="C00000"/>
                </a:solidFill>
              </a:rPr>
              <a:t>clean and safe water in adequate quantities</a:t>
            </a:r>
            <a:r>
              <a:rPr lang="en-GB" sz="2000" dirty="0" smtClean="0"/>
              <a:t>;</a:t>
            </a:r>
            <a:endParaRPr lang="nl-NL" sz="2000" dirty="0"/>
          </a:p>
        </p:txBody>
      </p:sp>
      <p:sp>
        <p:nvSpPr>
          <p:cNvPr id="4" name="Slide Number Placeholder 3"/>
          <p:cNvSpPr>
            <a:spLocks noGrp="1"/>
          </p:cNvSpPr>
          <p:nvPr>
            <p:ph type="sldNum" sz="quarter" idx="12"/>
          </p:nvPr>
        </p:nvSpPr>
        <p:spPr/>
        <p:txBody>
          <a:bodyPr/>
          <a:lstStyle/>
          <a:p>
            <a:pPr>
              <a:defRPr/>
            </a:pPr>
            <a:fld id="{BAC663B2-494D-4E38-BEDD-3192D8E8C279}" type="slidenum">
              <a:rPr lang="en-US" smtClean="0"/>
              <a:pPr>
                <a:defRPr/>
              </a:pPr>
              <a:t>6</a:t>
            </a:fld>
            <a:endParaRPr lang="en-US" dirty="0"/>
          </a:p>
        </p:txBody>
      </p:sp>
    </p:spTree>
    <p:extLst>
      <p:ext uri="{BB962C8B-B14F-4D97-AF65-F5344CB8AC3E}">
        <p14:creationId xmlns:p14="http://schemas.microsoft.com/office/powerpoint/2010/main" val="395558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anim calcmode="lin" valueType="num">
                                      <p:cBhvr>
                                        <p:cTn id="2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1000"/>
                                        <p:tgtEl>
                                          <p:spTgt spid="3">
                                            <p:txEl>
                                              <p:pRg st="6" end="6"/>
                                            </p:txEl>
                                          </p:spTgt>
                                        </p:tgtEl>
                                      </p:cBhvr>
                                    </p:animEffect>
                                    <p:anim calcmode="lin" valueType="num">
                                      <p:cBhvr>
                                        <p:cTn id="3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1000"/>
                                        <p:tgtEl>
                                          <p:spTgt spid="3">
                                            <p:txEl>
                                              <p:pRg st="7" end="7"/>
                                            </p:txEl>
                                          </p:spTgt>
                                        </p:tgtEl>
                                      </p:cBhvr>
                                    </p:animEffect>
                                    <p:anim calcmode="lin" valueType="num">
                                      <p:cBhvr>
                                        <p:cTn id="3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268" y="274638"/>
            <a:ext cx="8007531" cy="706090"/>
          </a:xfrm>
          <a:solidFill>
            <a:schemeClr val="bg1">
              <a:lumMod val="85000"/>
            </a:schemeClr>
          </a:solidFill>
        </p:spPr>
        <p:txBody>
          <a:bodyPr/>
          <a:lstStyle/>
          <a:p>
            <a:pPr algn="l"/>
            <a:r>
              <a:rPr lang="nl-NL" sz="2800" b="1" dirty="0" smtClean="0">
                <a:solidFill>
                  <a:schemeClr val="bg2">
                    <a:lumMod val="25000"/>
                  </a:schemeClr>
                </a:solidFill>
              </a:rPr>
              <a:t>Sticks</a:t>
            </a:r>
            <a:r>
              <a:rPr lang="nl-NL" sz="2800" b="1" dirty="0" smtClean="0">
                <a:solidFill>
                  <a:srgbClr val="4F81BD">
                    <a:lumMod val="75000"/>
                  </a:srgbClr>
                </a:solidFill>
              </a:rPr>
              <a:t>: Vision 2030</a:t>
            </a:r>
            <a:endParaRPr lang="nl-NL" dirty="0">
              <a:solidFill>
                <a:srgbClr val="C00000"/>
              </a:solidFill>
            </a:endParaRPr>
          </a:p>
        </p:txBody>
      </p:sp>
      <p:sp>
        <p:nvSpPr>
          <p:cNvPr id="3" name="Content Placeholder 2"/>
          <p:cNvSpPr>
            <a:spLocks noGrp="1"/>
          </p:cNvSpPr>
          <p:nvPr>
            <p:ph idx="1"/>
          </p:nvPr>
        </p:nvSpPr>
        <p:spPr>
          <a:xfrm>
            <a:off x="457200" y="980728"/>
            <a:ext cx="8003232" cy="5145435"/>
          </a:xfrm>
        </p:spPr>
        <p:txBody>
          <a:bodyPr/>
          <a:lstStyle/>
          <a:p>
            <a:pPr marL="0" lvl="2" indent="0">
              <a:buNone/>
            </a:pPr>
            <a:endParaRPr lang="nl-NL" sz="800" u="sng" dirty="0">
              <a:solidFill>
                <a:schemeClr val="accent1">
                  <a:lumMod val="75000"/>
                </a:schemeClr>
              </a:solidFill>
            </a:endParaRPr>
          </a:p>
          <a:p>
            <a:pPr marL="0" lvl="0" indent="0" algn="just">
              <a:spcAft>
                <a:spcPts val="1200"/>
              </a:spcAft>
              <a:buNone/>
            </a:pPr>
            <a:r>
              <a:rPr lang="en-GB" sz="2200" i="1" dirty="0" smtClean="0">
                <a:solidFill>
                  <a:srgbClr val="C00000"/>
                </a:solidFill>
              </a:rPr>
              <a:t>The Vision 2030 development blueprint states:</a:t>
            </a:r>
            <a:endParaRPr lang="en-GB" sz="2200" i="1" dirty="0" smtClean="0"/>
          </a:p>
          <a:p>
            <a:pPr marL="0" indent="0">
              <a:buNone/>
            </a:pPr>
            <a:r>
              <a:rPr lang="en-US" sz="2000" b="1" dirty="0"/>
              <a:t>Water and Sanitation</a:t>
            </a:r>
            <a:endParaRPr lang="nl-NL" sz="2000" dirty="0"/>
          </a:p>
          <a:p>
            <a:pPr algn="just">
              <a:buFont typeface="Wingdings" pitchFamily="2" charset="2"/>
              <a:buChar char="§"/>
            </a:pPr>
            <a:r>
              <a:rPr lang="en-US" sz="2000" dirty="0"/>
              <a:t>Kenya is a water scarce country. The economic and social developments anticipated by Vision 2030 will require more high quality water supplies than at present. </a:t>
            </a:r>
            <a:endParaRPr lang="en-US" sz="2000" dirty="0" smtClean="0"/>
          </a:p>
          <a:p>
            <a:pPr algn="just">
              <a:buFont typeface="Wingdings" pitchFamily="2" charset="2"/>
              <a:buChar char="§"/>
            </a:pPr>
            <a:endParaRPr lang="en-US" sz="2000" dirty="0" smtClean="0"/>
          </a:p>
          <a:p>
            <a:pPr algn="just">
              <a:buFont typeface="Wingdings" pitchFamily="2" charset="2"/>
              <a:buChar char="§"/>
            </a:pPr>
            <a:r>
              <a:rPr lang="en-US" sz="2000" b="1" dirty="0" smtClean="0"/>
              <a:t>The </a:t>
            </a:r>
            <a:r>
              <a:rPr lang="en-US" sz="2000" b="1" dirty="0"/>
              <a:t>2030 vision for water and sanitation is to ensure that improved water </a:t>
            </a:r>
            <a:r>
              <a:rPr lang="en-US" sz="2000" b="1" dirty="0">
                <a:solidFill>
                  <a:srgbClr val="C00000"/>
                </a:solidFill>
              </a:rPr>
              <a:t>and sanitation </a:t>
            </a:r>
            <a:r>
              <a:rPr lang="en-US" sz="2000" b="1" dirty="0"/>
              <a:t>are available and accessible to all.</a:t>
            </a:r>
            <a:r>
              <a:rPr lang="en-US" sz="2000" dirty="0"/>
              <a:t> </a:t>
            </a:r>
            <a:endParaRPr lang="nl-NL" sz="2000" dirty="0"/>
          </a:p>
        </p:txBody>
      </p:sp>
      <p:sp>
        <p:nvSpPr>
          <p:cNvPr id="4" name="Slide Number Placeholder 3"/>
          <p:cNvSpPr>
            <a:spLocks noGrp="1"/>
          </p:cNvSpPr>
          <p:nvPr>
            <p:ph type="sldNum" sz="quarter" idx="12"/>
          </p:nvPr>
        </p:nvSpPr>
        <p:spPr/>
        <p:txBody>
          <a:bodyPr/>
          <a:lstStyle/>
          <a:p>
            <a:pPr>
              <a:defRPr/>
            </a:pPr>
            <a:fld id="{BAC663B2-494D-4E38-BEDD-3192D8E8C279}" type="slidenum">
              <a:rPr lang="en-US" smtClean="0"/>
              <a:pPr>
                <a:defRPr/>
              </a:pPr>
              <a:t>7</a:t>
            </a:fld>
            <a:endParaRPr lang="en-US" dirty="0"/>
          </a:p>
        </p:txBody>
      </p:sp>
    </p:spTree>
    <p:extLst>
      <p:ext uri="{BB962C8B-B14F-4D97-AF65-F5344CB8AC3E}">
        <p14:creationId xmlns:p14="http://schemas.microsoft.com/office/powerpoint/2010/main" val="169630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5394" y="274638"/>
            <a:ext cx="7981406" cy="706090"/>
          </a:xfrm>
          <a:solidFill>
            <a:schemeClr val="bg1">
              <a:lumMod val="85000"/>
            </a:schemeClr>
          </a:solidFill>
        </p:spPr>
        <p:txBody>
          <a:bodyPr/>
          <a:lstStyle/>
          <a:p>
            <a:pPr algn="l"/>
            <a:r>
              <a:rPr lang="nl-NL" sz="2800" b="1" dirty="0" smtClean="0">
                <a:solidFill>
                  <a:schemeClr val="bg2">
                    <a:lumMod val="25000"/>
                  </a:schemeClr>
                </a:solidFill>
              </a:rPr>
              <a:t>Sticks</a:t>
            </a:r>
            <a:r>
              <a:rPr lang="nl-NL" sz="2800" b="1" dirty="0" smtClean="0">
                <a:solidFill>
                  <a:srgbClr val="4F81BD">
                    <a:lumMod val="75000"/>
                  </a:srgbClr>
                </a:solidFill>
              </a:rPr>
              <a:t>: The Public Health Act</a:t>
            </a:r>
            <a:endParaRPr lang="nl-NL" dirty="0">
              <a:solidFill>
                <a:srgbClr val="C00000"/>
              </a:solidFill>
            </a:endParaRPr>
          </a:p>
        </p:txBody>
      </p:sp>
      <p:sp>
        <p:nvSpPr>
          <p:cNvPr id="3" name="Content Placeholder 2"/>
          <p:cNvSpPr>
            <a:spLocks noGrp="1"/>
          </p:cNvSpPr>
          <p:nvPr>
            <p:ph idx="1"/>
          </p:nvPr>
        </p:nvSpPr>
        <p:spPr>
          <a:xfrm>
            <a:off x="705394" y="980728"/>
            <a:ext cx="7981406" cy="5145435"/>
          </a:xfrm>
        </p:spPr>
        <p:txBody>
          <a:bodyPr/>
          <a:lstStyle/>
          <a:p>
            <a:pPr marL="0" lvl="2" indent="0">
              <a:buNone/>
            </a:pPr>
            <a:endParaRPr lang="nl-NL" sz="800" u="sng" dirty="0">
              <a:solidFill>
                <a:schemeClr val="accent1">
                  <a:lumMod val="75000"/>
                </a:schemeClr>
              </a:solidFill>
            </a:endParaRPr>
          </a:p>
          <a:p>
            <a:pPr marL="0" indent="0">
              <a:spcBef>
                <a:spcPts val="600"/>
              </a:spcBef>
              <a:spcAft>
                <a:spcPts val="600"/>
              </a:spcAft>
              <a:buNone/>
            </a:pPr>
            <a:r>
              <a:rPr lang="en-GB" sz="2000" dirty="0"/>
              <a:t>Under the </a:t>
            </a:r>
            <a:r>
              <a:rPr lang="en-GB" sz="2000" u="sng" dirty="0"/>
              <a:t>Public Health Act</a:t>
            </a:r>
            <a:r>
              <a:rPr lang="en-GB" sz="2000" dirty="0"/>
              <a:t>, 242 - laws of Kenya, Section 118 (1) (b)(e) </a:t>
            </a:r>
            <a:r>
              <a:rPr lang="en-GB" sz="2000" dirty="0" smtClean="0"/>
              <a:t>and </a:t>
            </a:r>
            <a:r>
              <a:rPr lang="en-GB" sz="2000" dirty="0"/>
              <a:t>(k)(n):</a:t>
            </a:r>
            <a:endParaRPr lang="nl-NL" sz="2000" dirty="0"/>
          </a:p>
          <a:p>
            <a:pPr lvl="0" algn="just">
              <a:spcBef>
                <a:spcPts val="600"/>
              </a:spcBef>
              <a:spcAft>
                <a:spcPts val="600"/>
              </a:spcAft>
            </a:pPr>
            <a:r>
              <a:rPr lang="en-GB" sz="2000" dirty="0"/>
              <a:t>The </a:t>
            </a:r>
            <a:r>
              <a:rPr lang="en-GB" sz="2000" dirty="0" smtClean="0"/>
              <a:t>Public Health Officer (PHO) </a:t>
            </a:r>
            <a:r>
              <a:rPr lang="en-GB" sz="2000" dirty="0"/>
              <a:t>has a right to inspect and supervise whether a premises or dwelling place is dirty or so verminous as to be, in the opinion of the medical officer of health, injurious or dangerous to health, or which is or are liable to favour the spread of infectious diseases like typhoid, cholera and </a:t>
            </a:r>
            <a:r>
              <a:rPr lang="en-GB" sz="2000" dirty="0" smtClean="0"/>
              <a:t>diarrhoea</a:t>
            </a:r>
          </a:p>
          <a:p>
            <a:pPr algn="just">
              <a:spcBef>
                <a:spcPts val="600"/>
              </a:spcBef>
              <a:spcAft>
                <a:spcPts val="600"/>
              </a:spcAft>
            </a:pPr>
            <a:r>
              <a:rPr lang="en-GB" sz="2000" dirty="0"/>
              <a:t>The sanitation provided should meet the satisfaction of the </a:t>
            </a:r>
            <a:r>
              <a:rPr lang="en-GB" sz="2000" dirty="0" smtClean="0"/>
              <a:t>PHO</a:t>
            </a:r>
            <a:endParaRPr lang="nl-NL" sz="2000" dirty="0"/>
          </a:p>
          <a:p>
            <a:pPr lvl="0" algn="just"/>
            <a:endParaRPr lang="nl-NL" sz="2000" dirty="0"/>
          </a:p>
          <a:p>
            <a:pPr marL="0" lvl="0" indent="0" algn="just">
              <a:spcAft>
                <a:spcPts val="1200"/>
              </a:spcAft>
              <a:buNone/>
            </a:pPr>
            <a:endParaRPr lang="nl-NL" sz="2000" dirty="0"/>
          </a:p>
        </p:txBody>
      </p:sp>
      <p:sp>
        <p:nvSpPr>
          <p:cNvPr id="4" name="Slide Number Placeholder 3"/>
          <p:cNvSpPr>
            <a:spLocks noGrp="1"/>
          </p:cNvSpPr>
          <p:nvPr>
            <p:ph type="sldNum" sz="quarter" idx="12"/>
          </p:nvPr>
        </p:nvSpPr>
        <p:spPr/>
        <p:txBody>
          <a:bodyPr/>
          <a:lstStyle/>
          <a:p>
            <a:pPr>
              <a:defRPr/>
            </a:pPr>
            <a:fld id="{BAC663B2-494D-4E38-BEDD-3192D8E8C279}" type="slidenum">
              <a:rPr lang="en-US" smtClean="0"/>
              <a:pPr>
                <a:defRPr/>
              </a:pPr>
              <a:t>8</a:t>
            </a:fld>
            <a:endParaRPr lang="en-US" dirty="0"/>
          </a:p>
        </p:txBody>
      </p:sp>
    </p:spTree>
    <p:extLst>
      <p:ext uri="{BB962C8B-B14F-4D97-AF65-F5344CB8AC3E}">
        <p14:creationId xmlns:p14="http://schemas.microsoft.com/office/powerpoint/2010/main" val="2979199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5394" y="274638"/>
            <a:ext cx="7981406" cy="706090"/>
          </a:xfrm>
          <a:solidFill>
            <a:schemeClr val="bg1">
              <a:lumMod val="85000"/>
            </a:schemeClr>
          </a:solidFill>
        </p:spPr>
        <p:txBody>
          <a:bodyPr/>
          <a:lstStyle/>
          <a:p>
            <a:pPr algn="l"/>
            <a:r>
              <a:rPr lang="nl-NL" sz="2800" b="1" dirty="0" smtClean="0">
                <a:solidFill>
                  <a:schemeClr val="bg2">
                    <a:lumMod val="25000"/>
                  </a:schemeClr>
                </a:solidFill>
              </a:rPr>
              <a:t>Sticks</a:t>
            </a:r>
            <a:r>
              <a:rPr lang="nl-NL" sz="2800" b="1" dirty="0" smtClean="0">
                <a:solidFill>
                  <a:srgbClr val="4F81BD">
                    <a:lumMod val="75000"/>
                  </a:srgbClr>
                </a:solidFill>
              </a:rPr>
              <a:t>: The Public Health Act</a:t>
            </a:r>
            <a:endParaRPr lang="nl-NL" dirty="0">
              <a:solidFill>
                <a:srgbClr val="C00000"/>
              </a:solidFill>
            </a:endParaRPr>
          </a:p>
        </p:txBody>
      </p:sp>
      <p:sp>
        <p:nvSpPr>
          <p:cNvPr id="3" name="Content Placeholder 2"/>
          <p:cNvSpPr>
            <a:spLocks noGrp="1"/>
          </p:cNvSpPr>
          <p:nvPr>
            <p:ph idx="1"/>
          </p:nvPr>
        </p:nvSpPr>
        <p:spPr>
          <a:xfrm>
            <a:off x="705394" y="980728"/>
            <a:ext cx="7971062" cy="5145435"/>
          </a:xfrm>
        </p:spPr>
        <p:txBody>
          <a:bodyPr/>
          <a:lstStyle/>
          <a:p>
            <a:pPr marL="0" lvl="2" indent="0">
              <a:buNone/>
            </a:pPr>
            <a:endParaRPr lang="nl-NL" sz="800" u="sng" dirty="0">
              <a:solidFill>
                <a:schemeClr val="accent1">
                  <a:lumMod val="75000"/>
                </a:schemeClr>
              </a:solidFill>
            </a:endParaRPr>
          </a:p>
          <a:p>
            <a:pPr marL="0" indent="0">
              <a:buNone/>
            </a:pPr>
            <a:r>
              <a:rPr lang="en-GB" sz="2000" dirty="0" smtClean="0"/>
              <a:t>If </a:t>
            </a:r>
            <a:r>
              <a:rPr lang="en-GB" sz="2000" dirty="0"/>
              <a:t>you don’t have good accessible sanitation the Public Health Officer is empowered by Public Health Act (Cap 242) to</a:t>
            </a:r>
            <a:r>
              <a:rPr lang="en-GB" sz="2000" dirty="0" smtClean="0"/>
              <a:t>:</a:t>
            </a:r>
          </a:p>
          <a:p>
            <a:pPr marL="0" indent="0">
              <a:buNone/>
            </a:pPr>
            <a:endParaRPr lang="nl-NL" sz="800" dirty="0"/>
          </a:p>
          <a:p>
            <a:pPr lvl="0" algn="just">
              <a:spcBef>
                <a:spcPts val="600"/>
              </a:spcBef>
              <a:spcAft>
                <a:spcPts val="600"/>
              </a:spcAft>
            </a:pPr>
            <a:r>
              <a:rPr lang="en-GB" sz="2000" dirty="0"/>
              <a:t>Institute a legal suite against the </a:t>
            </a:r>
            <a:r>
              <a:rPr lang="en-GB" sz="2000" dirty="0" smtClean="0"/>
              <a:t>offender</a:t>
            </a:r>
            <a:endParaRPr lang="nl-NL" sz="2000" dirty="0"/>
          </a:p>
          <a:p>
            <a:pPr lvl="0" algn="just">
              <a:spcBef>
                <a:spcPts val="600"/>
              </a:spcBef>
              <a:spcAft>
                <a:spcPts val="600"/>
              </a:spcAft>
            </a:pPr>
            <a:r>
              <a:rPr lang="en-GB" sz="2000" dirty="0"/>
              <a:t>May order the premises (household) as unfit for human occupation and close it down until the directed adjustments are carried out to his </a:t>
            </a:r>
            <a:r>
              <a:rPr lang="en-GB" sz="2000" dirty="0" smtClean="0"/>
              <a:t>satisfaction</a:t>
            </a:r>
            <a:endParaRPr lang="nl-NL" sz="2000" dirty="0"/>
          </a:p>
          <a:p>
            <a:pPr lvl="0" algn="just">
              <a:spcBef>
                <a:spcPts val="600"/>
              </a:spcBef>
              <a:spcAft>
                <a:spcPts val="600"/>
              </a:spcAft>
            </a:pPr>
            <a:r>
              <a:rPr lang="en-GB" sz="2000" dirty="0"/>
              <a:t>He may recommend you to be penalized for violating the right of others by paying some amount of money as per the Local Government </a:t>
            </a:r>
            <a:r>
              <a:rPr lang="en-GB" sz="2000" dirty="0" smtClean="0"/>
              <a:t>Act</a:t>
            </a:r>
            <a:endParaRPr lang="nl-NL" sz="2000" dirty="0"/>
          </a:p>
          <a:p>
            <a:pPr marL="0" lvl="0" indent="0" algn="just">
              <a:spcBef>
                <a:spcPts val="600"/>
              </a:spcBef>
              <a:spcAft>
                <a:spcPts val="600"/>
              </a:spcAft>
              <a:buNone/>
            </a:pPr>
            <a:endParaRPr lang="nl-NL" sz="2000" dirty="0"/>
          </a:p>
        </p:txBody>
      </p:sp>
      <p:sp>
        <p:nvSpPr>
          <p:cNvPr id="4" name="Slide Number Placeholder 3"/>
          <p:cNvSpPr>
            <a:spLocks noGrp="1"/>
          </p:cNvSpPr>
          <p:nvPr>
            <p:ph type="sldNum" sz="quarter" idx="12"/>
          </p:nvPr>
        </p:nvSpPr>
        <p:spPr/>
        <p:txBody>
          <a:bodyPr/>
          <a:lstStyle/>
          <a:p>
            <a:pPr>
              <a:defRPr/>
            </a:pPr>
            <a:fld id="{BAC663B2-494D-4E38-BEDD-3192D8E8C279}" type="slidenum">
              <a:rPr lang="en-US" smtClean="0"/>
              <a:pPr>
                <a:defRPr/>
              </a:pPr>
              <a:t>9</a:t>
            </a:fld>
            <a:endParaRPr lang="en-US" dirty="0"/>
          </a:p>
        </p:txBody>
      </p:sp>
    </p:spTree>
    <p:extLst>
      <p:ext uri="{BB962C8B-B14F-4D97-AF65-F5344CB8AC3E}">
        <p14:creationId xmlns:p14="http://schemas.microsoft.com/office/powerpoint/2010/main" val="1824720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TotalTime>
  <Words>780</Words>
  <Application>Microsoft Office PowerPoint</Application>
  <PresentationFormat>On-screen Show (4:3)</PresentationFormat>
  <Paragraphs>95</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Papyrus</vt:lpstr>
      <vt:lpstr>Wingdings</vt:lpstr>
      <vt:lpstr>Office Theme</vt:lpstr>
      <vt:lpstr>Water SectorTrust Fund SOCIAL MARKETING </vt:lpstr>
      <vt:lpstr>UBSUP Social marketing: 6 key messages</vt:lpstr>
      <vt:lpstr>Carrots &amp; Sticks</vt:lpstr>
      <vt:lpstr>Carrots &amp; Sticks</vt:lpstr>
      <vt:lpstr>Carrots &amp; Sticks</vt:lpstr>
      <vt:lpstr>Sticks: Sanitation is a human right!</vt:lpstr>
      <vt:lpstr>Sticks: Vision 2030</vt:lpstr>
      <vt:lpstr>Sticks: The Public Health Act</vt:lpstr>
      <vt:lpstr>Sticks: The Public Health Act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Linda Gwada</dc:creator>
  <cp:lastModifiedBy>Charlotte</cp:lastModifiedBy>
  <cp:revision>12</cp:revision>
  <dcterms:created xsi:type="dcterms:W3CDTF">2017-07-24T09:02:33Z</dcterms:created>
  <dcterms:modified xsi:type="dcterms:W3CDTF">2017-08-03T07:19:58Z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164240</vt:lpwstr>
  </property>
  <property fmtid="{D5CDD505-2E9C-101B-9397-08002B2CF9AE}" name="NXPowerLiteSettings" pid="3">
    <vt:lpwstr>C4000400038000</vt:lpwstr>
  </property>
  <property fmtid="{D5CDD505-2E9C-101B-9397-08002B2CF9AE}" name="NXPowerLiteVersion" pid="4">
    <vt:lpwstr>D7.1.10</vt:lpwstr>
  </property>
</Properties>
</file>